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61" r:id="rId3"/>
    <p:sldId id="266" r:id="rId4"/>
    <p:sldId id="267" r:id="rId5"/>
    <p:sldId id="268" r:id="rId6"/>
    <p:sldId id="269" r:id="rId7"/>
    <p:sldId id="270" r:id="rId8"/>
    <p:sldId id="271" r:id="rId9"/>
    <p:sldId id="263" r:id="rId10"/>
    <p:sldId id="265" r:id="rId11"/>
    <p:sldId id="262" r:id="rId12"/>
    <p:sldId id="264" r:id="rId13"/>
    <p:sldId id="274" r:id="rId14"/>
    <p:sldId id="275" r:id="rId15"/>
    <p:sldId id="273" r:id="rId16"/>
    <p:sldId id="27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75" autoAdjust="0"/>
    <p:restoredTop sz="94660"/>
  </p:normalViewPr>
  <p:slideViewPr>
    <p:cSldViewPr snapToGrid="0">
      <p:cViewPr varScale="1">
        <p:scale>
          <a:sx n="74" d="100"/>
          <a:sy n="74" d="100"/>
        </p:scale>
        <p:origin x="66" y="8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giantsteps.local\DFS\Students\A-K\Crawford,%20Harry\Action%20Plan\Student%20Engagement%20Support\Data\2019%20-%20Harry%20Crawford%20-%20SES%20Data%20Interval%20Episodic%20Severity%203-5%20levels%20+%20Engagement.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giantsteps.local\DFS\Students\A-K\Halim,%20Annalie\WIP\2019%20SES%20Data%20Interval%20Episodic%20Severity%203-5%20levels%20+%20Engagement%20-%20Annalie%20Halim.xlsx"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file:///\\giantsteps.local\DFS\Students\A-K\Crawford,%20Harry\Action%20Plan\Student%20Engagement%20Support\Data\2019%20-%20Harry%20Crawford%20-%20SES%20Data%20Interval%20Episodic%20Severity%203-5%20levels%20+%20Engagement.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giantsteps.local\DFS\Students\A-K\Briggs,%20Thomas\WIP\Thomas%20Briggs%202019%20SES%20Data%20Interval%20Episodic%20Severity%203-5%20levels%20+%20Engagement.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giantsteps.local\DFS\Students\A-K\Briggs,%20Thomas\WIP\Thomas%20Briggs%202019%20SES%20Data%20Interval%20Episodic%20Severity%203-5%20levels%20+%20Engagement.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giantsteps.local\DFS\Students\A-K\Briggs,%20Thomas\WIP\Thomas%20Briggs%202019%20SES%20Data%20Interval%20Episodic%20Severity%203-5%20levels%20+%20Engagement.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giantsteps.local\DFS\Students\L-Z\Lund,%20Edgar\WIP\2019%20-%20Edgar%20Lund%20SES%20Data%20Interval%20Episodic%20Severity%203-5%20levels%20+%20Engagement.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giantsteps.local\DFS\Students\L-Z\Lund,%20Edgar\WIP\2019%20-%20Edgar%20Lund%20SES%20Data%20Interval%20Episodic%20Severity%203-5%20levels%20+%20Engagement.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giantsteps.local\DFS\Students\L-Z\Lund,%20Edgar\WIP\2019%20-%20Edgar%20Lund%20SES%20Data%20Interval%20Episodic%20Severity%203-5%20levels%20+%20Engagement.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giantsteps.local\DFS\Students\A-K\Halim,%20Annalie\WIP\2019%20SES%20Data%20Interval%20Episodic%20Severity%203-5%20levels%20+%20Engagement%20-%20Annalie%20Halim.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[2019 - Harry Crawford - SES Data Interval Episodic Severity 3-5 levels + Engagement.xlsx]Daily Freq vs Dis Yearly!PivotTable2</c:name>
    <c:fmtId val="6"/>
  </c:pivotSource>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AU" sz="1600" dirty="0" smtClean="0"/>
              <a:t>Student 1 </a:t>
            </a:r>
            <a:r>
              <a:rPr lang="en-AU" sz="1600" dirty="0"/>
              <a:t>Steps Walked vs Occurrence of ED</a:t>
            </a:r>
          </a:p>
        </c:rich>
      </c:tx>
      <c:layout>
        <c:manualLayout>
          <c:xMode val="edge"/>
          <c:yMode val="edge"/>
          <c:x val="0.1845541120645377"/>
          <c:y val="1.9989999753404201E-2"/>
        </c:manualLayout>
      </c:layout>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en-US"/>
        </a:p>
      </c:txPr>
    </c:title>
    <c:autoTitleDeleted val="0"/>
    <c:pivotFmts>
      <c:pivotFmt>
        <c:idx val="0"/>
        <c:spPr>
          <a:solidFill>
            <a:schemeClr val="accent1"/>
          </a:solidFill>
          <a:ln>
            <a:noFill/>
          </a:ln>
          <a:effectLst/>
        </c:spPr>
        <c:marker>
          <c:spPr>
            <a:solidFill>
              <a:schemeClr val="accent1"/>
            </a:solidFill>
            <a:ln w="9525">
              <a:solidFill>
                <a:schemeClr val="accent1"/>
              </a:solidFill>
              <a:round/>
            </a:ln>
            <a:effectLst/>
          </c:spPr>
        </c:marker>
      </c:pivotFmt>
      <c:pivotFmt>
        <c:idx val="1"/>
        <c:spPr>
          <a:solidFill>
            <a:schemeClr val="accent1"/>
          </a:solidFill>
          <a:ln>
            <a:noFill/>
          </a:ln>
          <a:effectLst/>
        </c:spPr>
        <c:marker>
          <c:symbol val="none"/>
        </c:marker>
      </c:pivotFmt>
      <c:pivotFmt>
        <c:idx val="2"/>
        <c:spPr>
          <a:solidFill>
            <a:schemeClr val="accent1"/>
          </a:solidFill>
          <a:ln>
            <a:noFill/>
          </a:ln>
          <a:effectLst/>
        </c:spPr>
      </c:pivotFmt>
      <c:pivotFmt>
        <c:idx val="3"/>
        <c:spPr>
          <a:solidFill>
            <a:schemeClr val="accent1"/>
          </a:solidFill>
          <a:ln w="28575" cap="rnd">
            <a:solidFill>
              <a:schemeClr val="accent1"/>
            </a:solidFill>
            <a:round/>
          </a:ln>
          <a:effectLst/>
        </c:spPr>
      </c:pivotFmt>
      <c:pivotFmt>
        <c:idx val="4"/>
        <c:spPr>
          <a:solidFill>
            <a:schemeClr val="accent1"/>
          </a:solidFill>
          <a:ln>
            <a:noFill/>
          </a:ln>
          <a:effectLst/>
        </c:spPr>
        <c:marker>
          <c:symbol val="none"/>
        </c:marker>
      </c:pivotFmt>
      <c:pivotFmt>
        <c:idx val="5"/>
        <c:spPr>
          <a:solidFill>
            <a:schemeClr val="accent1"/>
          </a:solidFill>
          <a:ln w="28575" cap="rnd">
            <a:solidFill>
              <a:schemeClr val="accent1"/>
            </a:solidFill>
            <a:round/>
          </a:ln>
          <a:effectLst/>
        </c:spPr>
        <c:marker>
          <c:symbol val="circle"/>
          <c:size val="5"/>
          <c:spPr>
            <a:solidFill>
              <a:schemeClr val="accent1"/>
            </a:solidFill>
            <a:ln w="9525">
              <a:solidFill>
                <a:schemeClr val="accent1"/>
              </a:solidFill>
              <a:round/>
            </a:ln>
            <a:effectLst/>
          </c:spPr>
        </c:marker>
      </c:pivotFmt>
      <c:pivotFmt>
        <c:idx val="6"/>
        <c:spPr>
          <a:solidFill>
            <a:schemeClr val="accent1"/>
          </a:solidFill>
          <a:ln>
            <a:noFill/>
          </a:ln>
          <a:effectLst/>
        </c:spPr>
        <c:marker>
          <c:symbol val="none"/>
        </c:marker>
      </c:pivotFmt>
      <c:pivotFmt>
        <c:idx val="7"/>
        <c:spPr>
          <a:solidFill>
            <a:schemeClr val="accent1"/>
          </a:solidFill>
          <a:ln w="28575" cap="rnd">
            <a:solidFill>
              <a:schemeClr val="accent1"/>
            </a:solidFill>
            <a:round/>
          </a:ln>
          <a:effectLst/>
        </c:spPr>
        <c:marker>
          <c:symbol val="circle"/>
          <c:size val="5"/>
          <c:spPr>
            <a:solidFill>
              <a:schemeClr val="accent1"/>
            </a:solidFill>
            <a:ln w="9525">
              <a:solidFill>
                <a:schemeClr val="accent1"/>
              </a:solidFill>
              <a:round/>
            </a:ln>
            <a:effectLst/>
          </c:spPr>
        </c:marker>
      </c:pivotFmt>
      <c:pivotFmt>
        <c:idx val="8"/>
        <c:spPr>
          <a:solidFill>
            <a:schemeClr val="accent2"/>
          </a:solidFill>
          <a:ln>
            <a:noFill/>
          </a:ln>
          <a:effectLst/>
        </c:spPr>
        <c:marker>
          <c:symbol val="none"/>
        </c:marker>
      </c:pivotFmt>
      <c:pivotFmt>
        <c:idx val="9"/>
        <c:spPr>
          <a:solidFill>
            <a:schemeClr val="accent1"/>
          </a:solidFill>
          <a:ln w="28575" cap="rnd">
            <a:solidFill>
              <a:schemeClr val="accent1"/>
            </a:solidFill>
            <a:round/>
          </a:ln>
          <a:effectLst/>
        </c:spPr>
        <c:marker>
          <c:symbol val="circle"/>
          <c:size val="5"/>
          <c:spPr>
            <a:solidFill>
              <a:schemeClr val="accent1"/>
            </a:solidFill>
            <a:ln w="9525">
              <a:solidFill>
                <a:schemeClr val="accent1"/>
              </a:solidFill>
              <a:round/>
            </a:ln>
            <a:effectLst/>
          </c:spPr>
        </c:marker>
      </c:pivotFmt>
      <c:pivotFmt>
        <c:idx val="10"/>
        <c:spPr>
          <a:solidFill>
            <a:schemeClr val="accent2"/>
          </a:solidFill>
          <a:ln>
            <a:noFill/>
          </a:ln>
          <a:effectLst/>
        </c:spPr>
        <c:marker>
          <c:symbol val="none"/>
        </c:marker>
      </c:pivotFmt>
      <c:pivotFmt>
        <c:idx val="11"/>
        <c:spPr>
          <a:solidFill>
            <a:schemeClr val="accent1"/>
          </a:solidFill>
          <a:ln w="28575" cap="rnd">
            <a:solidFill>
              <a:schemeClr val="accent1"/>
            </a:solidFill>
            <a:round/>
          </a:ln>
          <a:effectLst/>
        </c:spPr>
        <c:marker>
          <c:symbol val="circle"/>
          <c:size val="5"/>
          <c:spPr>
            <a:solidFill>
              <a:schemeClr val="accent1"/>
            </a:solidFill>
            <a:ln w="9525">
              <a:solidFill>
                <a:schemeClr val="accent1"/>
              </a:solidFill>
              <a:round/>
            </a:ln>
            <a:effectLst/>
          </c:spPr>
        </c:marker>
      </c:pivotFmt>
      <c:pivotFmt>
        <c:idx val="12"/>
        <c:spPr>
          <a:solidFill>
            <a:schemeClr val="accent2"/>
          </a:solidFill>
          <a:ln>
            <a:noFill/>
          </a:ln>
          <a:effectLst/>
        </c:spPr>
        <c:marker>
          <c:symbol val="none"/>
        </c:marker>
      </c:pivotFmt>
      <c:pivotFmt>
        <c:idx val="13"/>
        <c:spPr>
          <a:solidFill>
            <a:schemeClr val="accent1"/>
          </a:solidFill>
          <a:ln w="28575" cap="rnd">
            <a:solidFill>
              <a:schemeClr val="accent1"/>
            </a:solidFill>
            <a:round/>
          </a:ln>
          <a:effectLst/>
        </c:spPr>
        <c:marker>
          <c:symbol val="circle"/>
          <c:size val="5"/>
          <c:spPr>
            <a:solidFill>
              <a:schemeClr val="accent1"/>
            </a:solidFill>
            <a:ln w="9525">
              <a:solidFill>
                <a:schemeClr val="accent1"/>
              </a:solidFill>
              <a:round/>
            </a:ln>
            <a:effectLst/>
          </c:spPr>
        </c:marker>
      </c:pivotFmt>
    </c:pivotFmts>
    <c:plotArea>
      <c:layout>
        <c:manualLayout>
          <c:layoutTarget val="inner"/>
          <c:xMode val="edge"/>
          <c:yMode val="edge"/>
          <c:x val="0.1460956358259711"/>
          <c:y val="0.12706751754247628"/>
          <c:w val="0.58757158945796051"/>
          <c:h val="0.685867384977489"/>
        </c:manualLayout>
      </c:layout>
      <c:barChart>
        <c:barDir val="col"/>
        <c:grouping val="clustered"/>
        <c:varyColors val="0"/>
        <c:ser>
          <c:idx val="1"/>
          <c:order val="1"/>
          <c:tx>
            <c:strRef>
              <c:f>'Daily Freq vs Dis Yearly'!$K$13</c:f>
              <c:strCache>
                <c:ptCount val="1"/>
                <c:pt idx="0">
                  <c:v>Average of Occurrence</c:v>
                </c:pt>
              </c:strCache>
            </c:strRef>
          </c:tx>
          <c:spPr>
            <a:solidFill>
              <a:schemeClr val="accent2"/>
            </a:solidFill>
            <a:ln>
              <a:noFill/>
            </a:ln>
            <a:effectLst/>
          </c:spPr>
          <c:invertIfNegative val="0"/>
          <c:cat>
            <c:strRef>
              <c:f>'Daily Freq vs Dis Yearly'!$I$14:$I$19</c:f>
              <c:strCache>
                <c:ptCount val="5"/>
                <c:pt idx="0">
                  <c:v>Monday</c:v>
                </c:pt>
                <c:pt idx="1">
                  <c:v>Tuesday</c:v>
                </c:pt>
                <c:pt idx="2">
                  <c:v>Wednesday</c:v>
                </c:pt>
                <c:pt idx="3">
                  <c:v>Thursday</c:v>
                </c:pt>
                <c:pt idx="4">
                  <c:v>Friday</c:v>
                </c:pt>
              </c:strCache>
            </c:strRef>
          </c:cat>
          <c:val>
            <c:numRef>
              <c:f>'Daily Freq vs Dis Yearly'!$K$14:$K$19</c:f>
              <c:numCache>
                <c:formatCode>General</c:formatCode>
                <c:ptCount val="5"/>
                <c:pt idx="0">
                  <c:v>0.78947368421052633</c:v>
                </c:pt>
                <c:pt idx="1">
                  <c:v>0.5</c:v>
                </c:pt>
                <c:pt idx="2">
                  <c:v>0.42857142857142855</c:v>
                </c:pt>
                <c:pt idx="3">
                  <c:v>0.61904761904761907</c:v>
                </c:pt>
                <c:pt idx="4">
                  <c:v>1</c:v>
                </c:pt>
              </c:numCache>
            </c:numRef>
          </c:val>
          <c:extLst>
            <c:ext xmlns:c16="http://schemas.microsoft.com/office/drawing/2014/chart" uri="{C3380CC4-5D6E-409C-BE32-E72D297353CC}">
              <c16:uniqueId val="{00000000-5742-4503-A20E-236E38C48F91}"/>
            </c:ext>
          </c:extLst>
        </c:ser>
        <c:dLbls>
          <c:showLegendKey val="0"/>
          <c:showVal val="0"/>
          <c:showCatName val="0"/>
          <c:showSerName val="0"/>
          <c:showPercent val="0"/>
          <c:showBubbleSize val="0"/>
        </c:dLbls>
        <c:gapWidth val="247"/>
        <c:axId val="505524616"/>
        <c:axId val="505523960"/>
      </c:barChart>
      <c:lineChart>
        <c:grouping val="stacked"/>
        <c:varyColors val="0"/>
        <c:ser>
          <c:idx val="0"/>
          <c:order val="0"/>
          <c:tx>
            <c:strRef>
              <c:f>'Daily Freq vs Dis Yearly'!$J$13</c:f>
              <c:strCache>
                <c:ptCount val="1"/>
                <c:pt idx="0">
                  <c:v>Average of Steps</c:v>
                </c:pt>
              </c:strCache>
            </c:strRef>
          </c:tx>
          <c:spPr>
            <a:ln w="22225" cap="rnd">
              <a:solidFill>
                <a:schemeClr val="accent1"/>
              </a:solidFill>
              <a:round/>
            </a:ln>
            <a:effectLst/>
          </c:spPr>
          <c:marker>
            <c:symbol val="circle"/>
            <c:size val="6"/>
            <c:spPr>
              <a:solidFill>
                <a:schemeClr val="lt1"/>
              </a:solidFill>
              <a:ln w="15875">
                <a:solidFill>
                  <a:schemeClr val="accent1"/>
                </a:solidFill>
                <a:round/>
              </a:ln>
              <a:effectLst/>
            </c:spPr>
          </c:marker>
          <c:cat>
            <c:strRef>
              <c:f>'Daily Freq vs Dis Yearly'!$I$14:$I$19</c:f>
              <c:strCache>
                <c:ptCount val="5"/>
                <c:pt idx="0">
                  <c:v>Monday</c:v>
                </c:pt>
                <c:pt idx="1">
                  <c:v>Tuesday</c:v>
                </c:pt>
                <c:pt idx="2">
                  <c:v>Wednesday</c:v>
                </c:pt>
                <c:pt idx="3">
                  <c:v>Thursday</c:v>
                </c:pt>
                <c:pt idx="4">
                  <c:v>Friday</c:v>
                </c:pt>
              </c:strCache>
            </c:strRef>
          </c:cat>
          <c:val>
            <c:numRef>
              <c:f>'Daily Freq vs Dis Yearly'!$J$14:$J$19</c:f>
              <c:numCache>
                <c:formatCode>General</c:formatCode>
                <c:ptCount val="5"/>
                <c:pt idx="0">
                  <c:v>11941</c:v>
                </c:pt>
                <c:pt idx="1">
                  <c:v>13398</c:v>
                </c:pt>
                <c:pt idx="2">
                  <c:v>10779.380952380952</c:v>
                </c:pt>
                <c:pt idx="3">
                  <c:v>6491.8571428571431</c:v>
                </c:pt>
                <c:pt idx="4">
                  <c:v>10228</c:v>
                </c:pt>
              </c:numCache>
            </c:numRef>
          </c:val>
          <c:smooth val="0"/>
          <c:extLst>
            <c:ext xmlns:c16="http://schemas.microsoft.com/office/drawing/2014/chart" uri="{C3380CC4-5D6E-409C-BE32-E72D297353CC}">
              <c16:uniqueId val="{00000001-5742-4503-A20E-236E38C48F91}"/>
            </c:ext>
          </c:extLst>
        </c:ser>
        <c:dLbls>
          <c:showLegendKey val="0"/>
          <c:showVal val="0"/>
          <c:showCatName val="0"/>
          <c:showSerName val="0"/>
          <c:showPercent val="0"/>
          <c:showBubbleSize val="0"/>
        </c:dLbls>
        <c:marker val="1"/>
        <c:smooth val="0"/>
        <c:axId val="518560128"/>
        <c:axId val="518553896"/>
      </c:lineChart>
      <c:catAx>
        <c:axId val="518560128"/>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en-US"/>
          </a:p>
        </c:txPr>
        <c:crossAx val="518553896"/>
        <c:crosses val="autoZero"/>
        <c:auto val="1"/>
        <c:lblAlgn val="ctr"/>
        <c:lblOffset val="100"/>
        <c:noMultiLvlLbl val="0"/>
      </c:catAx>
      <c:valAx>
        <c:axId val="518553896"/>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crossAx val="518560128"/>
        <c:crosses val="autoZero"/>
        <c:crossBetween val="between"/>
      </c:valAx>
      <c:valAx>
        <c:axId val="505523960"/>
        <c:scaling>
          <c:orientation val="minMax"/>
        </c:scaling>
        <c:delete val="0"/>
        <c:axPos val="r"/>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crossAx val="505524616"/>
        <c:crosses val="max"/>
        <c:crossBetween val="between"/>
      </c:valAx>
      <c:catAx>
        <c:axId val="505524616"/>
        <c:scaling>
          <c:orientation val="minMax"/>
        </c:scaling>
        <c:delete val="1"/>
        <c:axPos val="b"/>
        <c:numFmt formatCode="General" sourceLinked="1"/>
        <c:majorTickMark val="out"/>
        <c:minorTickMark val="none"/>
        <c:tickLblPos val="nextTo"/>
        <c:crossAx val="505523960"/>
        <c:crosses val="autoZero"/>
        <c:auto val="1"/>
        <c:lblAlgn val="ctr"/>
        <c:lblOffset val="100"/>
        <c:noMultiLvlLbl val="0"/>
      </c:catAx>
      <c:spPr>
        <a:pattFill prst="ltDnDiag">
          <a:fgClr>
            <a:schemeClr val="dk1">
              <a:lumMod val="15000"/>
              <a:lumOff val="85000"/>
            </a:schemeClr>
          </a:fgClr>
          <a:bgClr>
            <a:schemeClr val="lt1"/>
          </a:bgClr>
        </a:pattFill>
        <a:ln>
          <a:noFill/>
        </a:ln>
        <a:effectLst/>
      </c:spPr>
    </c:plotArea>
    <c:legend>
      <c:legendPos val="r"/>
      <c:layout>
        <c:manualLayout>
          <c:xMode val="edge"/>
          <c:yMode val="edge"/>
          <c:x val="0.80755216660730522"/>
          <c:y val="0.48823881132394165"/>
          <c:w val="0.19072765040335474"/>
          <c:h val="0.26062080229680373"/>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[2019 SES Data Interval Episodic Severity 3-5 levels + Engagement - Annalie Halim.xlsx]Daily ave ES vs dist!PivotTable5</c:name>
    <c:fmtId val="12"/>
  </c:pivotSource>
  <c:chart>
    <c:title>
      <c:tx>
        <c:rich>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r>
              <a:rPr lang="en-AU" dirty="0" smtClean="0"/>
              <a:t>Student 4 </a:t>
            </a:r>
            <a:r>
              <a:rPr lang="en-AU" dirty="0" smtClean="0"/>
              <a:t>steps walked </a:t>
            </a:r>
            <a:r>
              <a:rPr lang="en-AU" dirty="0"/>
              <a:t>vs </a:t>
            </a:r>
            <a:r>
              <a:rPr lang="en-AU" dirty="0" smtClean="0"/>
              <a:t>Episodic Severity</a:t>
            </a:r>
            <a:endParaRPr lang="en-AU" dirty="0"/>
          </a:p>
        </c:rich>
      </c:tx>
      <c:layout/>
      <c:overlay val="0"/>
      <c:spPr>
        <a:noFill/>
        <a:ln>
          <a:noFill/>
        </a:ln>
        <a:effectLst/>
      </c:spPr>
      <c:txPr>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endParaRPr lang="en-US"/>
        </a:p>
      </c:txPr>
    </c:title>
    <c:autoTitleDeleted val="0"/>
    <c:pivotFmts>
      <c:pivotFmt>
        <c:idx val="0"/>
      </c:pivotFmt>
      <c:pivotFmt>
        <c:idx val="1"/>
      </c:pivotFmt>
      <c:pivotFmt>
        <c:idx val="2"/>
        <c:spPr>
          <a:solidFill>
            <a:schemeClr val="accent1"/>
          </a:solidFill>
          <a:ln>
            <a:noFill/>
          </a:ln>
          <a:effectLst/>
        </c:spPr>
        <c:marker>
          <c:symbol val="none"/>
        </c:marker>
      </c:pivotFmt>
      <c:pivotFmt>
        <c:idx val="3"/>
        <c:spPr>
          <a:solidFill>
            <a:schemeClr val="accent1"/>
          </a:solidFill>
          <a:ln>
            <a:noFill/>
          </a:ln>
          <a:effectLst/>
        </c:spPr>
        <c:marker>
          <c:symbol val="circle"/>
          <c:size val="6"/>
          <c:spPr>
            <a:solidFill>
              <a:schemeClr val="lt1"/>
            </a:solidFill>
            <a:ln w="15875">
              <a:solidFill>
                <a:schemeClr val="accent1"/>
              </a:solidFill>
              <a:round/>
            </a:ln>
            <a:effectLst/>
          </c:spPr>
        </c:marker>
      </c:pivotFmt>
      <c:pivotFmt>
        <c:idx val="4"/>
        <c:spPr>
          <a:solidFill>
            <a:schemeClr val="accent1"/>
          </a:solidFill>
          <a:ln>
            <a:noFill/>
          </a:ln>
          <a:effectLst/>
        </c:spPr>
        <c:marker>
          <c:symbol val="none"/>
        </c:marker>
      </c:pivotFmt>
      <c:pivotFmt>
        <c:idx val="5"/>
        <c:spPr>
          <a:solidFill>
            <a:schemeClr val="accent1"/>
          </a:solidFill>
          <a:ln>
            <a:noFill/>
          </a:ln>
          <a:effectLst/>
        </c:spPr>
        <c:marker>
          <c:symbol val="circle"/>
          <c:size val="6"/>
          <c:spPr>
            <a:solidFill>
              <a:schemeClr val="lt1"/>
            </a:solidFill>
            <a:ln w="15875">
              <a:solidFill>
                <a:schemeClr val="accent1"/>
              </a:solidFill>
              <a:round/>
            </a:ln>
            <a:effectLst/>
          </c:spPr>
        </c:marker>
      </c:pivotFmt>
    </c:pivotFmts>
    <c:plotArea>
      <c:layout>
        <c:manualLayout>
          <c:layoutTarget val="inner"/>
          <c:xMode val="edge"/>
          <c:yMode val="edge"/>
          <c:x val="8.3143763223492928E-2"/>
          <c:y val="0.13200063170497908"/>
          <c:w val="0.60772718490978572"/>
          <c:h val="0.67768827457969849"/>
        </c:manualLayout>
      </c:layout>
      <c:barChart>
        <c:barDir val="col"/>
        <c:grouping val="clustered"/>
        <c:varyColors val="0"/>
        <c:ser>
          <c:idx val="1"/>
          <c:order val="1"/>
          <c:tx>
            <c:strRef>
              <c:f>'Daily ave ES vs dist'!$O$2</c:f>
              <c:strCache>
                <c:ptCount val="1"/>
                <c:pt idx="0">
                  <c:v>Average of Episodic Severity</c:v>
                </c:pt>
              </c:strCache>
            </c:strRef>
          </c:tx>
          <c:spPr>
            <a:solidFill>
              <a:schemeClr val="accent3"/>
            </a:solidFill>
            <a:ln>
              <a:noFill/>
            </a:ln>
            <a:effectLst/>
          </c:spPr>
          <c:invertIfNegative val="0"/>
          <c:cat>
            <c:strRef>
              <c:f>'Daily ave ES vs dist'!$M$3:$M$8</c:f>
              <c:strCache>
                <c:ptCount val="5"/>
                <c:pt idx="0">
                  <c:v>Monday</c:v>
                </c:pt>
                <c:pt idx="1">
                  <c:v>Tuesday</c:v>
                </c:pt>
                <c:pt idx="2">
                  <c:v>Wednesday</c:v>
                </c:pt>
                <c:pt idx="3">
                  <c:v>Thursday</c:v>
                </c:pt>
                <c:pt idx="4">
                  <c:v>Friday</c:v>
                </c:pt>
              </c:strCache>
            </c:strRef>
          </c:cat>
          <c:val>
            <c:numRef>
              <c:f>'Daily ave ES vs dist'!$O$3:$O$8</c:f>
              <c:numCache>
                <c:formatCode>General</c:formatCode>
                <c:ptCount val="5"/>
                <c:pt idx="0">
                  <c:v>0.25877192982456138</c:v>
                </c:pt>
                <c:pt idx="1">
                  <c:v>0.29583333333333328</c:v>
                </c:pt>
                <c:pt idx="2">
                  <c:v>0.42460317460317465</c:v>
                </c:pt>
                <c:pt idx="3">
                  <c:v>0.36507936507936511</c:v>
                </c:pt>
                <c:pt idx="4">
                  <c:v>0.30555555555555547</c:v>
                </c:pt>
              </c:numCache>
            </c:numRef>
          </c:val>
          <c:extLst>
            <c:ext xmlns:c16="http://schemas.microsoft.com/office/drawing/2014/chart" uri="{C3380CC4-5D6E-409C-BE32-E72D297353CC}">
              <c16:uniqueId val="{00000000-93CA-4015-BB57-90CFAFABC6B0}"/>
            </c:ext>
          </c:extLst>
        </c:ser>
        <c:dLbls>
          <c:showLegendKey val="0"/>
          <c:showVal val="0"/>
          <c:showCatName val="0"/>
          <c:showSerName val="0"/>
          <c:showPercent val="0"/>
          <c:showBubbleSize val="0"/>
        </c:dLbls>
        <c:gapWidth val="247"/>
        <c:axId val="775195152"/>
        <c:axId val="775194168"/>
      </c:barChart>
      <c:lineChart>
        <c:grouping val="stacked"/>
        <c:varyColors val="0"/>
        <c:ser>
          <c:idx val="0"/>
          <c:order val="0"/>
          <c:tx>
            <c:strRef>
              <c:f>'Daily ave ES vs dist'!$N$2</c:f>
              <c:strCache>
                <c:ptCount val="1"/>
                <c:pt idx="0">
                  <c:v>Average of Steps</c:v>
                </c:pt>
              </c:strCache>
            </c:strRef>
          </c:tx>
          <c:spPr>
            <a:ln w="22225" cap="rnd">
              <a:solidFill>
                <a:schemeClr val="accent1"/>
              </a:solidFill>
              <a:round/>
            </a:ln>
            <a:effectLst/>
          </c:spPr>
          <c:marker>
            <c:symbol val="circle"/>
            <c:size val="6"/>
            <c:spPr>
              <a:solidFill>
                <a:schemeClr val="lt1"/>
              </a:solidFill>
              <a:ln w="15875">
                <a:solidFill>
                  <a:schemeClr val="accent1"/>
                </a:solidFill>
                <a:round/>
              </a:ln>
              <a:effectLst/>
            </c:spPr>
          </c:marker>
          <c:cat>
            <c:strRef>
              <c:f>'Daily ave ES vs dist'!$M$3:$M$8</c:f>
              <c:strCache>
                <c:ptCount val="5"/>
                <c:pt idx="0">
                  <c:v>Monday</c:v>
                </c:pt>
                <c:pt idx="1">
                  <c:v>Tuesday</c:v>
                </c:pt>
                <c:pt idx="2">
                  <c:v>Wednesday</c:v>
                </c:pt>
                <c:pt idx="3">
                  <c:v>Thursday</c:v>
                </c:pt>
                <c:pt idx="4">
                  <c:v>Friday</c:v>
                </c:pt>
              </c:strCache>
            </c:strRef>
          </c:cat>
          <c:val>
            <c:numRef>
              <c:f>'Daily ave ES vs dist'!$N$3:$N$8</c:f>
              <c:numCache>
                <c:formatCode>General</c:formatCode>
                <c:ptCount val="5"/>
                <c:pt idx="0">
                  <c:v>6822.3999999999969</c:v>
                </c:pt>
                <c:pt idx="1">
                  <c:v>7568.6</c:v>
                </c:pt>
                <c:pt idx="2">
                  <c:v>5543.199999999998</c:v>
                </c:pt>
                <c:pt idx="3">
                  <c:v>3411.1999999999985</c:v>
                </c:pt>
                <c:pt idx="4">
                  <c:v>6822.3999999999969</c:v>
                </c:pt>
              </c:numCache>
            </c:numRef>
          </c:val>
          <c:smooth val="0"/>
          <c:extLst>
            <c:ext xmlns:c16="http://schemas.microsoft.com/office/drawing/2014/chart" uri="{C3380CC4-5D6E-409C-BE32-E72D297353CC}">
              <c16:uniqueId val="{00000001-93CA-4015-BB57-90CFAFABC6B0}"/>
            </c:ext>
          </c:extLst>
        </c:ser>
        <c:dLbls>
          <c:showLegendKey val="0"/>
          <c:showVal val="0"/>
          <c:showCatName val="0"/>
          <c:showSerName val="0"/>
          <c:showPercent val="0"/>
          <c:showBubbleSize val="0"/>
        </c:dLbls>
        <c:marker val="1"/>
        <c:smooth val="0"/>
        <c:axId val="775194824"/>
        <c:axId val="775199744"/>
      </c:lineChart>
      <c:catAx>
        <c:axId val="775194824"/>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dk1">
                    <a:lumMod val="65000"/>
                    <a:lumOff val="35000"/>
                  </a:schemeClr>
                </a:solidFill>
                <a:latin typeface="+mn-lt"/>
                <a:ea typeface="+mn-ea"/>
                <a:cs typeface="+mn-cs"/>
              </a:defRPr>
            </a:pPr>
            <a:endParaRPr lang="en-US"/>
          </a:p>
        </c:txPr>
        <c:crossAx val="775199744"/>
        <c:crosses val="autoZero"/>
        <c:auto val="1"/>
        <c:lblAlgn val="ctr"/>
        <c:lblOffset val="100"/>
        <c:noMultiLvlLbl val="0"/>
      </c:catAx>
      <c:valAx>
        <c:axId val="775199744"/>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crossAx val="775194824"/>
        <c:crosses val="autoZero"/>
        <c:crossBetween val="between"/>
      </c:valAx>
      <c:valAx>
        <c:axId val="775194168"/>
        <c:scaling>
          <c:orientation val="minMax"/>
        </c:scaling>
        <c:delete val="0"/>
        <c:axPos val="r"/>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crossAx val="775195152"/>
        <c:crosses val="max"/>
        <c:crossBetween val="between"/>
      </c:valAx>
      <c:catAx>
        <c:axId val="775195152"/>
        <c:scaling>
          <c:orientation val="minMax"/>
        </c:scaling>
        <c:delete val="1"/>
        <c:axPos val="b"/>
        <c:numFmt formatCode="General" sourceLinked="1"/>
        <c:majorTickMark val="out"/>
        <c:minorTickMark val="none"/>
        <c:tickLblPos val="nextTo"/>
        <c:crossAx val="775194168"/>
        <c:crosses val="autoZero"/>
        <c:auto val="1"/>
        <c:lblAlgn val="ctr"/>
        <c:lblOffset val="100"/>
        <c:noMultiLvlLbl val="0"/>
      </c:catAx>
      <c:spPr>
        <a:pattFill prst="ltDnDiag">
          <a:fgClr>
            <a:schemeClr val="dk1">
              <a:lumMod val="15000"/>
              <a:lumOff val="85000"/>
            </a:schemeClr>
          </a:fgClr>
          <a:bgClr>
            <a:schemeClr val="lt1"/>
          </a:bgClr>
        </a:pattFill>
        <a:ln>
          <a:noFill/>
        </a:ln>
        <a:effectLst/>
      </c:spPr>
    </c:plotArea>
    <c:legend>
      <c:legendPos val="r"/>
      <c:layout>
        <c:manualLayout>
          <c:xMode val="edge"/>
          <c:yMode val="edge"/>
          <c:x val="0.80509855478119097"/>
          <c:y val="0.44772502239615253"/>
          <c:w val="0.18263513290641184"/>
          <c:h val="0.30051801907995035"/>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[2019 - Harry Crawford - SES Data Interval Episodic Severity 3-5 levels + Engagement.xlsx]Daily Freq vs Dis Yearly!PivotTable3</c:name>
    <c:fmtId val="3"/>
  </c:pivotSource>
  <c:chart>
    <c:title>
      <c:tx>
        <c:rich>
          <a:bodyPr rot="0" spcFirstLastPara="1" vertOverflow="ellipsis" vert="horz" wrap="square" anchor="ctr" anchorCtr="1"/>
          <a:lstStyle/>
          <a:p>
            <a:pPr>
              <a:defRPr lang="en-AU" sz="1600" b="1" i="0" u="none" strike="noStrike" kern="1200" cap="none" spc="0" normalizeH="0" baseline="0">
                <a:solidFill>
                  <a:schemeClr val="dk1">
                    <a:lumMod val="50000"/>
                    <a:lumOff val="50000"/>
                  </a:schemeClr>
                </a:solidFill>
                <a:latin typeface="+mj-lt"/>
                <a:ea typeface="+mj-ea"/>
                <a:cs typeface="+mj-cs"/>
              </a:defRPr>
            </a:pPr>
            <a:r>
              <a:rPr lang="en-AU" dirty="0" smtClean="0"/>
              <a:t>Student 1 </a:t>
            </a:r>
            <a:r>
              <a:rPr lang="en-AU" dirty="0"/>
              <a:t>Steps Walked vs Episodic Severity</a:t>
            </a:r>
          </a:p>
        </c:rich>
      </c:tx>
      <c:layout/>
      <c:overlay val="0"/>
      <c:spPr>
        <a:noFill/>
        <a:ln>
          <a:noFill/>
        </a:ln>
        <a:effectLst/>
      </c:spPr>
      <c:txPr>
        <a:bodyPr rot="0" spcFirstLastPara="1" vertOverflow="ellipsis" vert="horz" wrap="square" anchor="ctr" anchorCtr="1"/>
        <a:lstStyle/>
        <a:p>
          <a:pPr>
            <a:defRPr lang="en-AU" sz="1600" b="1" i="0" u="none" strike="noStrike" kern="1200" cap="none" spc="0" normalizeH="0" baseline="0">
              <a:solidFill>
                <a:schemeClr val="dk1">
                  <a:lumMod val="50000"/>
                  <a:lumOff val="50000"/>
                </a:schemeClr>
              </a:solidFill>
              <a:latin typeface="+mj-lt"/>
              <a:ea typeface="+mj-ea"/>
              <a:cs typeface="+mj-cs"/>
            </a:defRPr>
          </a:pPr>
          <a:endParaRPr lang="en-US"/>
        </a:p>
      </c:txPr>
    </c:title>
    <c:autoTitleDeleted val="0"/>
    <c:pivotFmts>
      <c:pivotFmt>
        <c:idx val="0"/>
      </c:pivotFmt>
      <c:pivotFmt>
        <c:idx val="1"/>
      </c:pivotFmt>
      <c:pivotFmt>
        <c:idx val="2"/>
      </c:pivotFmt>
      <c:pivotFmt>
        <c:idx val="3"/>
        <c:spPr>
          <a:solidFill>
            <a:schemeClr val="accent1"/>
          </a:solidFill>
          <a:ln>
            <a:noFill/>
          </a:ln>
          <a:effectLst/>
        </c:spPr>
        <c:marker>
          <c:symbol val="none"/>
        </c:marker>
      </c:pivotFmt>
      <c:pivotFmt>
        <c:idx val="4"/>
        <c:spPr>
          <a:solidFill>
            <a:schemeClr val="accent1"/>
          </a:solidFill>
          <a:ln>
            <a:noFill/>
          </a:ln>
          <a:effectLst/>
        </c:spPr>
        <c:marker>
          <c:symbol val="circle"/>
          <c:size val="6"/>
          <c:spPr>
            <a:solidFill>
              <a:schemeClr val="lt1"/>
            </a:solidFill>
            <a:ln w="15875">
              <a:solidFill>
                <a:schemeClr val="accent1"/>
              </a:solidFill>
              <a:round/>
            </a:ln>
            <a:effectLst/>
          </c:spPr>
        </c:marker>
      </c:pivotFmt>
      <c:pivotFmt>
        <c:idx val="5"/>
        <c:spPr>
          <a:solidFill>
            <a:schemeClr val="accent1"/>
          </a:solidFill>
          <a:ln>
            <a:noFill/>
          </a:ln>
          <a:effectLst/>
        </c:spPr>
        <c:marker>
          <c:symbol val="none"/>
        </c:marker>
      </c:pivotFmt>
      <c:pivotFmt>
        <c:idx val="6"/>
        <c:spPr>
          <a:solidFill>
            <a:schemeClr val="accent1"/>
          </a:solidFill>
          <a:ln>
            <a:noFill/>
          </a:ln>
          <a:effectLst/>
        </c:spPr>
        <c:marker>
          <c:symbol val="circle"/>
          <c:size val="6"/>
          <c:spPr>
            <a:solidFill>
              <a:schemeClr val="lt1"/>
            </a:solidFill>
            <a:ln w="15875">
              <a:solidFill>
                <a:schemeClr val="accent1"/>
              </a:solidFill>
              <a:round/>
            </a:ln>
            <a:effectLst/>
          </c:spPr>
        </c:marker>
      </c:pivotFmt>
    </c:pivotFmts>
    <c:plotArea>
      <c:layout>
        <c:manualLayout>
          <c:layoutTarget val="inner"/>
          <c:xMode val="edge"/>
          <c:yMode val="edge"/>
          <c:x val="9.5088706371308618E-2"/>
          <c:y val="0.13200063170497908"/>
          <c:w val="0.59578224176197003"/>
          <c:h val="0.67768827457969849"/>
        </c:manualLayout>
      </c:layout>
      <c:barChart>
        <c:barDir val="col"/>
        <c:grouping val="clustered"/>
        <c:varyColors val="0"/>
        <c:ser>
          <c:idx val="1"/>
          <c:order val="1"/>
          <c:tx>
            <c:strRef>
              <c:f>'Daily Freq vs Dis Yearly'!$I$24</c:f>
              <c:strCache>
                <c:ptCount val="1"/>
                <c:pt idx="0">
                  <c:v>Average of Episodic Severity</c:v>
                </c:pt>
              </c:strCache>
            </c:strRef>
          </c:tx>
          <c:spPr>
            <a:solidFill>
              <a:schemeClr val="accent3"/>
            </a:solidFill>
            <a:ln>
              <a:noFill/>
            </a:ln>
            <a:effectLst/>
          </c:spPr>
          <c:invertIfNegative val="0"/>
          <c:cat>
            <c:strRef>
              <c:f>'Daily Freq vs Dis Yearly'!$G$25:$G$30</c:f>
              <c:strCache>
                <c:ptCount val="5"/>
                <c:pt idx="0">
                  <c:v>Monday</c:v>
                </c:pt>
                <c:pt idx="1">
                  <c:v>Tuesday</c:v>
                </c:pt>
                <c:pt idx="2">
                  <c:v>Wednesday</c:v>
                </c:pt>
                <c:pt idx="3">
                  <c:v>Thursday</c:v>
                </c:pt>
                <c:pt idx="4">
                  <c:v>Friday</c:v>
                </c:pt>
              </c:strCache>
            </c:strRef>
          </c:cat>
          <c:val>
            <c:numRef>
              <c:f>'Daily Freq vs Dis Yearly'!$I$25:$I$30</c:f>
              <c:numCache>
                <c:formatCode>General</c:formatCode>
                <c:ptCount val="5"/>
                <c:pt idx="0">
                  <c:v>0.14473684210526316</c:v>
                </c:pt>
                <c:pt idx="1">
                  <c:v>0.14166666666666666</c:v>
                </c:pt>
                <c:pt idx="2">
                  <c:v>9.1269841269841265E-2</c:v>
                </c:pt>
                <c:pt idx="3">
                  <c:v>0.14285714285714288</c:v>
                </c:pt>
                <c:pt idx="4">
                  <c:v>0.2341269841269841</c:v>
                </c:pt>
              </c:numCache>
            </c:numRef>
          </c:val>
          <c:extLst>
            <c:ext xmlns:c16="http://schemas.microsoft.com/office/drawing/2014/chart" uri="{C3380CC4-5D6E-409C-BE32-E72D297353CC}">
              <c16:uniqueId val="{00000000-9F7C-4F13-9ECB-2E72B15C0FB5}"/>
            </c:ext>
          </c:extLst>
        </c:ser>
        <c:dLbls>
          <c:showLegendKey val="0"/>
          <c:showVal val="0"/>
          <c:showCatName val="0"/>
          <c:showSerName val="0"/>
          <c:showPercent val="0"/>
          <c:showBubbleSize val="0"/>
        </c:dLbls>
        <c:gapWidth val="247"/>
        <c:axId val="513582840"/>
        <c:axId val="751104856"/>
      </c:barChart>
      <c:lineChart>
        <c:grouping val="stacked"/>
        <c:varyColors val="0"/>
        <c:ser>
          <c:idx val="0"/>
          <c:order val="0"/>
          <c:tx>
            <c:strRef>
              <c:f>'Daily Freq vs Dis Yearly'!$H$24</c:f>
              <c:strCache>
                <c:ptCount val="1"/>
                <c:pt idx="0">
                  <c:v>Average of Steps</c:v>
                </c:pt>
              </c:strCache>
            </c:strRef>
          </c:tx>
          <c:spPr>
            <a:ln w="22225" cap="rnd">
              <a:solidFill>
                <a:schemeClr val="accent1"/>
              </a:solidFill>
              <a:round/>
            </a:ln>
            <a:effectLst/>
          </c:spPr>
          <c:marker>
            <c:symbol val="circle"/>
            <c:size val="6"/>
            <c:spPr>
              <a:solidFill>
                <a:schemeClr val="lt1"/>
              </a:solidFill>
              <a:ln w="15875">
                <a:solidFill>
                  <a:schemeClr val="accent1"/>
                </a:solidFill>
                <a:round/>
              </a:ln>
              <a:effectLst/>
            </c:spPr>
          </c:marker>
          <c:cat>
            <c:strRef>
              <c:f>'Daily Freq vs Dis Yearly'!$G$25:$G$30</c:f>
              <c:strCache>
                <c:ptCount val="5"/>
                <c:pt idx="0">
                  <c:v>Monday</c:v>
                </c:pt>
                <c:pt idx="1">
                  <c:v>Tuesday</c:v>
                </c:pt>
                <c:pt idx="2">
                  <c:v>Wednesday</c:v>
                </c:pt>
                <c:pt idx="3">
                  <c:v>Thursday</c:v>
                </c:pt>
                <c:pt idx="4">
                  <c:v>Friday</c:v>
                </c:pt>
              </c:strCache>
            </c:strRef>
          </c:cat>
          <c:val>
            <c:numRef>
              <c:f>'Daily Freq vs Dis Yearly'!$H$25:$H$30</c:f>
              <c:numCache>
                <c:formatCode>General</c:formatCode>
                <c:ptCount val="5"/>
                <c:pt idx="0">
                  <c:v>11941</c:v>
                </c:pt>
                <c:pt idx="1">
                  <c:v>13398</c:v>
                </c:pt>
                <c:pt idx="2">
                  <c:v>10779.380952380952</c:v>
                </c:pt>
                <c:pt idx="3">
                  <c:v>6491.8571428571431</c:v>
                </c:pt>
                <c:pt idx="4">
                  <c:v>10228</c:v>
                </c:pt>
              </c:numCache>
            </c:numRef>
          </c:val>
          <c:smooth val="0"/>
          <c:extLst>
            <c:ext xmlns:c16="http://schemas.microsoft.com/office/drawing/2014/chart" uri="{C3380CC4-5D6E-409C-BE32-E72D297353CC}">
              <c16:uniqueId val="{00000001-9F7C-4F13-9ECB-2E72B15C0FB5}"/>
            </c:ext>
          </c:extLst>
        </c:ser>
        <c:dLbls>
          <c:showLegendKey val="0"/>
          <c:showVal val="0"/>
          <c:showCatName val="0"/>
          <c:showSerName val="0"/>
          <c:showPercent val="0"/>
          <c:showBubbleSize val="0"/>
        </c:dLbls>
        <c:marker val="1"/>
        <c:smooth val="0"/>
        <c:axId val="637616688"/>
        <c:axId val="637617016"/>
      </c:lineChart>
      <c:catAx>
        <c:axId val="637616688"/>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lang="en-AU" sz="900" b="0" i="0" u="none" strike="noStrike" kern="1200" cap="none" spc="0" normalizeH="0" baseline="0">
                <a:solidFill>
                  <a:schemeClr val="dk1">
                    <a:lumMod val="65000"/>
                    <a:lumOff val="35000"/>
                  </a:schemeClr>
                </a:solidFill>
                <a:latin typeface="+mn-lt"/>
                <a:ea typeface="+mn-ea"/>
                <a:cs typeface="+mn-cs"/>
              </a:defRPr>
            </a:pPr>
            <a:endParaRPr lang="en-US"/>
          </a:p>
        </c:txPr>
        <c:crossAx val="637617016"/>
        <c:crosses val="autoZero"/>
        <c:auto val="1"/>
        <c:lblAlgn val="ctr"/>
        <c:lblOffset val="100"/>
        <c:noMultiLvlLbl val="0"/>
      </c:catAx>
      <c:valAx>
        <c:axId val="637617016"/>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n-AU" sz="900" b="0" i="0" u="none" strike="noStrike" kern="1200" baseline="0">
                <a:solidFill>
                  <a:schemeClr val="dk1">
                    <a:lumMod val="65000"/>
                    <a:lumOff val="35000"/>
                  </a:schemeClr>
                </a:solidFill>
                <a:latin typeface="+mn-lt"/>
                <a:ea typeface="+mn-ea"/>
                <a:cs typeface="+mn-cs"/>
              </a:defRPr>
            </a:pPr>
            <a:endParaRPr lang="en-US"/>
          </a:p>
        </c:txPr>
        <c:crossAx val="637616688"/>
        <c:crosses val="autoZero"/>
        <c:crossBetween val="between"/>
      </c:valAx>
      <c:valAx>
        <c:axId val="751104856"/>
        <c:scaling>
          <c:orientation val="minMax"/>
        </c:scaling>
        <c:delete val="0"/>
        <c:axPos val="r"/>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n-AU" sz="900" b="0" i="0" u="none" strike="noStrike" kern="1200" baseline="0">
                <a:solidFill>
                  <a:schemeClr val="dk1">
                    <a:lumMod val="65000"/>
                    <a:lumOff val="35000"/>
                  </a:schemeClr>
                </a:solidFill>
                <a:latin typeface="+mn-lt"/>
                <a:ea typeface="+mn-ea"/>
                <a:cs typeface="+mn-cs"/>
              </a:defRPr>
            </a:pPr>
            <a:endParaRPr lang="en-US"/>
          </a:p>
        </c:txPr>
        <c:crossAx val="513582840"/>
        <c:crosses val="max"/>
        <c:crossBetween val="between"/>
      </c:valAx>
      <c:catAx>
        <c:axId val="513582840"/>
        <c:scaling>
          <c:orientation val="minMax"/>
        </c:scaling>
        <c:delete val="1"/>
        <c:axPos val="b"/>
        <c:numFmt formatCode="General" sourceLinked="1"/>
        <c:majorTickMark val="out"/>
        <c:minorTickMark val="none"/>
        <c:tickLblPos val="nextTo"/>
        <c:crossAx val="751104856"/>
        <c:crosses val="autoZero"/>
        <c:auto val="1"/>
        <c:lblAlgn val="ctr"/>
        <c:lblOffset val="100"/>
        <c:noMultiLvlLbl val="0"/>
      </c:catAx>
      <c:spPr>
        <a:pattFill prst="ltDnDiag">
          <a:fgClr>
            <a:schemeClr val="dk1">
              <a:lumMod val="15000"/>
              <a:lumOff val="85000"/>
            </a:schemeClr>
          </a:fgClr>
          <a:bgClr>
            <a:schemeClr val="lt1"/>
          </a:bgClr>
        </a:pattFill>
        <a:ln>
          <a:noFill/>
        </a:ln>
        <a:effectLst/>
      </c:spPr>
    </c:plotArea>
    <c:legend>
      <c:legendPos val="r"/>
      <c:layout>
        <c:manualLayout>
          <c:xMode val="edge"/>
          <c:yMode val="edge"/>
          <c:x val="0.75127383762846511"/>
          <c:y val="0.45697034501900097"/>
          <c:w val="0.23436350527997285"/>
          <c:h val="0.26137160779935287"/>
        </c:manualLayout>
      </c:layout>
      <c:overlay val="0"/>
      <c:spPr>
        <a:noFill/>
        <a:ln>
          <a:noFill/>
        </a:ln>
        <a:effectLst/>
      </c:spPr>
      <c:txPr>
        <a:bodyPr rot="0" spcFirstLastPara="1" vertOverflow="ellipsis" vert="horz" wrap="square" anchor="ctr" anchorCtr="1"/>
        <a:lstStyle/>
        <a:p>
          <a:pPr>
            <a:defRPr lang="en-AU" sz="9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lang="en-AU"/>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[Thomas Briggs 2019 SES Data Interval Episodic Severity 3-5 levels + Engagement.xlsx]Distance comparisons!PivotTable4</c:name>
    <c:fmtId val="11"/>
  </c:pivotSource>
  <c:chart>
    <c:title>
      <c:tx>
        <c:rich>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r>
              <a:rPr lang="en-AU"/>
              <a:t>TB Steps Walked vs Occurrence of ED </a:t>
            </a:r>
          </a:p>
        </c:rich>
      </c:tx>
      <c:layout/>
      <c:overlay val="0"/>
      <c:spPr>
        <a:noFill/>
        <a:ln>
          <a:noFill/>
        </a:ln>
        <a:effectLst/>
      </c:spPr>
      <c:txPr>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endParaRPr lang="en-US"/>
        </a:p>
      </c:txPr>
    </c:title>
    <c:autoTitleDeleted val="0"/>
    <c:pivotFmts>
      <c:pivotFmt>
        <c:idx val="0"/>
      </c:pivotFmt>
      <c:pivotFmt>
        <c:idx val="1"/>
      </c:pivotFmt>
      <c:pivotFmt>
        <c:idx val="2"/>
      </c:pivotFmt>
      <c:pivotFmt>
        <c:idx val="3"/>
      </c:pivotFmt>
      <c:pivotFmt>
        <c:idx val="4"/>
      </c:pivotFmt>
      <c:pivotFmt>
        <c:idx val="5"/>
      </c:pivotFmt>
      <c:pivotFmt>
        <c:idx val="6"/>
        <c:spPr>
          <a:solidFill>
            <a:schemeClr val="accent1"/>
          </a:solidFill>
          <a:ln>
            <a:noFill/>
          </a:ln>
          <a:effectLst/>
        </c:spPr>
        <c:marker>
          <c:symbol val="none"/>
        </c:marker>
      </c:pivotFmt>
      <c:pivotFmt>
        <c:idx val="7"/>
        <c:spPr>
          <a:solidFill>
            <a:schemeClr val="accent1"/>
          </a:solidFill>
          <a:ln>
            <a:noFill/>
          </a:ln>
          <a:effectLst/>
        </c:spPr>
        <c:marker>
          <c:symbol val="none"/>
        </c:marker>
      </c:pivotFmt>
      <c:pivotFmt>
        <c:idx val="8"/>
        <c:spPr>
          <a:solidFill>
            <a:schemeClr val="accent1"/>
          </a:solidFill>
          <a:ln w="22225" cap="rnd">
            <a:solidFill>
              <a:schemeClr val="accent1"/>
            </a:solidFill>
            <a:round/>
          </a:ln>
          <a:effectLst/>
        </c:spPr>
        <c:marker>
          <c:symbol val="circle"/>
          <c:size val="6"/>
          <c:spPr>
            <a:solidFill>
              <a:schemeClr val="lt1"/>
            </a:solidFill>
            <a:ln w="15875">
              <a:solidFill>
                <a:schemeClr val="accent1"/>
              </a:solidFill>
              <a:round/>
            </a:ln>
            <a:effectLst/>
          </c:spPr>
        </c:marker>
      </c:pivotFmt>
      <c:pivotFmt>
        <c:idx val="9"/>
        <c:spPr>
          <a:solidFill>
            <a:schemeClr val="accent1"/>
          </a:solidFill>
          <a:ln>
            <a:noFill/>
          </a:ln>
          <a:effectLst/>
        </c:spPr>
        <c:marker>
          <c:symbol val="none"/>
        </c:marker>
      </c:pivotFmt>
      <c:pivotFmt>
        <c:idx val="10"/>
        <c:spPr>
          <a:solidFill>
            <a:schemeClr val="accent1"/>
          </a:solidFill>
          <a:ln w="22225" cap="rnd">
            <a:solidFill>
              <a:schemeClr val="accent1"/>
            </a:solidFill>
            <a:round/>
          </a:ln>
          <a:effectLst/>
        </c:spPr>
        <c:marker>
          <c:symbol val="circle"/>
          <c:size val="6"/>
          <c:spPr>
            <a:solidFill>
              <a:schemeClr val="lt1"/>
            </a:solidFill>
            <a:ln w="15875">
              <a:solidFill>
                <a:schemeClr val="accent1"/>
              </a:solidFill>
              <a:round/>
            </a:ln>
            <a:effectLst/>
          </c:spPr>
        </c:marker>
      </c:pivotFmt>
    </c:pivotFmts>
    <c:plotArea>
      <c:layout>
        <c:manualLayout>
          <c:layoutTarget val="inner"/>
          <c:xMode val="edge"/>
          <c:yMode val="edge"/>
          <c:x val="9.5088706371308618E-2"/>
          <c:y val="0.13200063170497908"/>
          <c:w val="0.59590193057106644"/>
          <c:h val="0.83135103541377986"/>
        </c:manualLayout>
      </c:layout>
      <c:barChart>
        <c:barDir val="col"/>
        <c:grouping val="clustered"/>
        <c:varyColors val="0"/>
        <c:ser>
          <c:idx val="1"/>
          <c:order val="1"/>
          <c:tx>
            <c:strRef>
              <c:f>'Distance comparisons'!$C$45</c:f>
              <c:strCache>
                <c:ptCount val="1"/>
                <c:pt idx="0">
                  <c:v>Average of Occurrence</c:v>
                </c:pt>
              </c:strCache>
            </c:strRef>
          </c:tx>
          <c:spPr>
            <a:solidFill>
              <a:schemeClr val="accent2"/>
            </a:solidFill>
            <a:ln>
              <a:noFill/>
            </a:ln>
            <a:effectLst/>
          </c:spPr>
          <c:invertIfNegative val="0"/>
          <c:cat>
            <c:strRef>
              <c:f>'Distance comparisons'!$A$46:$A$51</c:f>
              <c:strCache>
                <c:ptCount val="5"/>
                <c:pt idx="0">
                  <c:v>Monday</c:v>
                </c:pt>
                <c:pt idx="1">
                  <c:v>Tuesday</c:v>
                </c:pt>
                <c:pt idx="2">
                  <c:v>Wednesday</c:v>
                </c:pt>
                <c:pt idx="3">
                  <c:v>Thursday</c:v>
                </c:pt>
                <c:pt idx="4">
                  <c:v>Friday</c:v>
                </c:pt>
              </c:strCache>
            </c:strRef>
          </c:cat>
          <c:val>
            <c:numRef>
              <c:f>'Distance comparisons'!$C$46:$C$51</c:f>
              <c:numCache>
                <c:formatCode>General</c:formatCode>
                <c:ptCount val="5"/>
                <c:pt idx="0">
                  <c:v>5.2631578947368425</c:v>
                </c:pt>
                <c:pt idx="1">
                  <c:v>4.05</c:v>
                </c:pt>
                <c:pt idx="2">
                  <c:v>4.0952380952380949</c:v>
                </c:pt>
                <c:pt idx="3">
                  <c:v>5.333333333333333</c:v>
                </c:pt>
                <c:pt idx="4">
                  <c:v>4.7142857142857144</c:v>
                </c:pt>
              </c:numCache>
            </c:numRef>
          </c:val>
          <c:extLst>
            <c:ext xmlns:c16="http://schemas.microsoft.com/office/drawing/2014/chart" uri="{C3380CC4-5D6E-409C-BE32-E72D297353CC}">
              <c16:uniqueId val="{00000000-8E30-4442-9EDB-CAAEDD4AE73B}"/>
            </c:ext>
          </c:extLst>
        </c:ser>
        <c:dLbls>
          <c:showLegendKey val="0"/>
          <c:showVal val="0"/>
          <c:showCatName val="0"/>
          <c:showSerName val="0"/>
          <c:showPercent val="0"/>
          <c:showBubbleSize val="0"/>
        </c:dLbls>
        <c:gapWidth val="247"/>
        <c:axId val="642461896"/>
        <c:axId val="642455992"/>
      </c:barChart>
      <c:lineChart>
        <c:grouping val="stacked"/>
        <c:varyColors val="0"/>
        <c:ser>
          <c:idx val="0"/>
          <c:order val="0"/>
          <c:tx>
            <c:strRef>
              <c:f>'Distance comparisons'!$B$45</c:f>
              <c:strCache>
                <c:ptCount val="1"/>
                <c:pt idx="0">
                  <c:v>Average of Steps</c:v>
                </c:pt>
              </c:strCache>
            </c:strRef>
          </c:tx>
          <c:spPr>
            <a:ln w="22225" cap="rnd">
              <a:solidFill>
                <a:schemeClr val="accent1"/>
              </a:solidFill>
              <a:round/>
            </a:ln>
            <a:effectLst/>
          </c:spPr>
          <c:marker>
            <c:symbol val="circle"/>
            <c:size val="6"/>
            <c:spPr>
              <a:solidFill>
                <a:schemeClr val="lt1"/>
              </a:solidFill>
              <a:ln w="15875">
                <a:solidFill>
                  <a:schemeClr val="accent1"/>
                </a:solidFill>
                <a:round/>
              </a:ln>
              <a:effectLst/>
            </c:spPr>
          </c:marker>
          <c:cat>
            <c:strRef>
              <c:f>'Distance comparisons'!$A$46:$A$51</c:f>
              <c:strCache>
                <c:ptCount val="5"/>
                <c:pt idx="0">
                  <c:v>Monday</c:v>
                </c:pt>
                <c:pt idx="1">
                  <c:v>Tuesday</c:v>
                </c:pt>
                <c:pt idx="2">
                  <c:v>Wednesday</c:v>
                </c:pt>
                <c:pt idx="3">
                  <c:v>Thursday</c:v>
                </c:pt>
                <c:pt idx="4">
                  <c:v>Friday</c:v>
                </c:pt>
              </c:strCache>
            </c:strRef>
          </c:cat>
          <c:val>
            <c:numRef>
              <c:f>'Distance comparisons'!$B$46:$B$51</c:f>
              <c:numCache>
                <c:formatCode>General</c:formatCode>
                <c:ptCount val="5"/>
                <c:pt idx="0">
                  <c:v>2762.9473684210525</c:v>
                </c:pt>
                <c:pt idx="1">
                  <c:v>10943.1</c:v>
                </c:pt>
                <c:pt idx="2">
                  <c:v>10192.238095238095</c:v>
                </c:pt>
                <c:pt idx="3">
                  <c:v>8556.3333333333339</c:v>
                </c:pt>
                <c:pt idx="4">
                  <c:v>6111.666666666667</c:v>
                </c:pt>
              </c:numCache>
            </c:numRef>
          </c:val>
          <c:smooth val="0"/>
          <c:extLst>
            <c:ext xmlns:c16="http://schemas.microsoft.com/office/drawing/2014/chart" uri="{C3380CC4-5D6E-409C-BE32-E72D297353CC}">
              <c16:uniqueId val="{00000001-8E30-4442-9EDB-CAAEDD4AE73B}"/>
            </c:ext>
          </c:extLst>
        </c:ser>
        <c:dLbls>
          <c:showLegendKey val="0"/>
          <c:showVal val="0"/>
          <c:showCatName val="0"/>
          <c:showSerName val="0"/>
          <c:showPercent val="0"/>
          <c:showBubbleSize val="0"/>
        </c:dLbls>
        <c:marker val="1"/>
        <c:smooth val="0"/>
        <c:axId val="642479280"/>
        <c:axId val="642478624"/>
      </c:lineChart>
      <c:valAx>
        <c:axId val="642478624"/>
        <c:scaling>
          <c:orientation val="minMax"/>
        </c:scaling>
        <c:delete val="0"/>
        <c:axPos val="l"/>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crossAx val="642479280"/>
        <c:crosses val="autoZero"/>
        <c:crossBetween val="between"/>
      </c:valAx>
      <c:catAx>
        <c:axId val="642479280"/>
        <c:scaling>
          <c:orientation val="minMax"/>
        </c:scaling>
        <c:delete val="1"/>
        <c:axPos val="b"/>
        <c:numFmt formatCode="General" sourceLinked="1"/>
        <c:majorTickMark val="out"/>
        <c:minorTickMark val="none"/>
        <c:tickLblPos val="nextTo"/>
        <c:crossAx val="642478624"/>
        <c:crosses val="autoZero"/>
        <c:auto val="1"/>
        <c:lblAlgn val="ctr"/>
        <c:lblOffset val="100"/>
        <c:noMultiLvlLbl val="0"/>
      </c:catAx>
      <c:valAx>
        <c:axId val="642455992"/>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crossAx val="642461896"/>
        <c:crosses val="max"/>
        <c:crossBetween val="between"/>
      </c:valAx>
      <c:catAx>
        <c:axId val="642461896"/>
        <c:scaling>
          <c:orientation val="minMax"/>
        </c:scaling>
        <c:delete val="1"/>
        <c:axPos val="b"/>
        <c:numFmt formatCode="General" sourceLinked="1"/>
        <c:majorTickMark val="out"/>
        <c:minorTickMark val="none"/>
        <c:tickLblPos val="nextTo"/>
        <c:crossAx val="642455992"/>
        <c:crosses val="autoZero"/>
        <c:auto val="1"/>
        <c:lblAlgn val="ctr"/>
        <c:lblOffset val="100"/>
        <c:noMultiLvlLbl val="0"/>
      </c:catAx>
      <c:spPr>
        <a:pattFill prst="ltDnDiag">
          <a:fgClr>
            <a:schemeClr val="dk1">
              <a:lumMod val="15000"/>
              <a:lumOff val="85000"/>
            </a:schemeClr>
          </a:fgClr>
          <a:bgClr>
            <a:schemeClr val="lt1"/>
          </a:bgClr>
        </a:pattFill>
        <a:ln>
          <a:noFill/>
        </a:ln>
        <a:effectLst/>
      </c:spPr>
    </c:plotArea>
    <c:legend>
      <c:legendPos val="r"/>
      <c:layout>
        <c:manualLayout>
          <c:xMode val="edge"/>
          <c:yMode val="edge"/>
          <c:x val="0.7813875419971068"/>
          <c:y val="0.49232824733873293"/>
          <c:w val="0.20424980091133127"/>
          <c:h val="0.2206408027899953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[Thomas Briggs 2019 SES Data Interval Episodic Severity 3-5 levels + Engagement.xlsx]Distance comparisons!PivotTable3</c:name>
    <c:fmtId val="16"/>
  </c:pivotSource>
  <c:chart>
    <c:title>
      <c:tx>
        <c:rich>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r>
              <a:rPr lang="en-AU" dirty="0" smtClean="0"/>
              <a:t>Student 2 </a:t>
            </a:r>
            <a:r>
              <a:rPr lang="en-AU" dirty="0"/>
              <a:t>Steps Walked vs </a:t>
            </a:r>
            <a:r>
              <a:rPr lang="en-AU" dirty="0" smtClean="0"/>
              <a:t>Episodic</a:t>
            </a:r>
            <a:r>
              <a:rPr lang="en-AU" baseline="0" dirty="0" smtClean="0"/>
              <a:t> Severity</a:t>
            </a:r>
            <a:endParaRPr lang="en-AU" dirty="0"/>
          </a:p>
        </c:rich>
      </c:tx>
      <c:layout/>
      <c:overlay val="0"/>
      <c:spPr>
        <a:noFill/>
        <a:ln>
          <a:noFill/>
        </a:ln>
        <a:effectLst/>
      </c:spPr>
      <c:txPr>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endParaRPr lang="en-US"/>
        </a:p>
      </c:txPr>
    </c:title>
    <c:autoTitleDeleted val="0"/>
    <c:pivotFmts>
      <c:pivotFmt>
        <c:idx val="0"/>
      </c:pivotFmt>
      <c:pivotFmt>
        <c:idx val="1"/>
      </c:pivotFmt>
      <c:pivotFmt>
        <c:idx val="2"/>
      </c:pivotFmt>
      <c:pivotFmt>
        <c:idx val="3"/>
      </c:pivotFmt>
      <c:pivotFmt>
        <c:idx val="4"/>
      </c:pivotFmt>
      <c:pivotFmt>
        <c:idx val="5"/>
        <c:spPr>
          <a:solidFill>
            <a:schemeClr val="accent1"/>
          </a:solidFill>
          <a:ln>
            <a:noFill/>
          </a:ln>
          <a:effectLst/>
        </c:spPr>
        <c:marker>
          <c:symbol val="none"/>
        </c:marker>
      </c:pivotFmt>
      <c:pivotFmt>
        <c:idx val="6"/>
        <c:spPr>
          <a:solidFill>
            <a:schemeClr val="accent1"/>
          </a:solidFill>
          <a:ln>
            <a:noFill/>
          </a:ln>
          <a:effectLst/>
        </c:spPr>
        <c:marker>
          <c:symbol val="none"/>
        </c:marker>
      </c:pivotFmt>
      <c:pivotFmt>
        <c:idx val="7"/>
        <c:spPr>
          <a:solidFill>
            <a:schemeClr val="accent1"/>
          </a:solidFill>
          <a:ln>
            <a:noFill/>
          </a:ln>
          <a:effectLst/>
        </c:spPr>
        <c:marker>
          <c:symbol val="none"/>
        </c:marker>
      </c:pivotFmt>
      <c:pivotFmt>
        <c:idx val="8"/>
        <c:spPr>
          <a:solidFill>
            <a:schemeClr val="accent1"/>
          </a:solidFill>
          <a:ln>
            <a:noFill/>
          </a:ln>
          <a:effectLst/>
        </c:spPr>
        <c:marker>
          <c:symbol val="circle"/>
          <c:size val="6"/>
          <c:spPr>
            <a:solidFill>
              <a:schemeClr val="lt1"/>
            </a:solidFill>
            <a:ln w="15875">
              <a:solidFill>
                <a:schemeClr val="accent1"/>
              </a:solidFill>
              <a:round/>
            </a:ln>
            <a:effectLst/>
          </c:spPr>
        </c:marker>
      </c:pivotFmt>
      <c:pivotFmt>
        <c:idx val="9"/>
        <c:spPr>
          <a:solidFill>
            <a:schemeClr val="accent1"/>
          </a:solidFill>
          <a:ln>
            <a:noFill/>
          </a:ln>
          <a:effectLst/>
        </c:spPr>
        <c:marker>
          <c:symbol val="none"/>
        </c:marker>
      </c:pivotFmt>
      <c:pivotFmt>
        <c:idx val="10"/>
        <c:spPr>
          <a:solidFill>
            <a:schemeClr val="accent1"/>
          </a:solidFill>
          <a:ln>
            <a:noFill/>
          </a:ln>
          <a:effectLst/>
        </c:spPr>
        <c:marker>
          <c:symbol val="circle"/>
          <c:size val="6"/>
          <c:spPr>
            <a:solidFill>
              <a:schemeClr val="lt1"/>
            </a:solidFill>
            <a:ln w="15875">
              <a:solidFill>
                <a:schemeClr val="accent1"/>
              </a:solidFill>
              <a:round/>
            </a:ln>
            <a:effectLst/>
          </c:spPr>
        </c:marker>
      </c:pivotFmt>
    </c:pivotFmts>
    <c:plotArea>
      <c:layout>
        <c:manualLayout>
          <c:layoutTarget val="inner"/>
          <c:xMode val="edge"/>
          <c:yMode val="edge"/>
          <c:x val="9.5275992654196534E-2"/>
          <c:y val="0.13200063170497908"/>
          <c:w val="0.64053343949646047"/>
          <c:h val="0.67768827457969849"/>
        </c:manualLayout>
      </c:layout>
      <c:barChart>
        <c:barDir val="col"/>
        <c:grouping val="clustered"/>
        <c:varyColors val="0"/>
        <c:ser>
          <c:idx val="1"/>
          <c:order val="1"/>
          <c:tx>
            <c:strRef>
              <c:f>'Distance comparisons'!$C$27</c:f>
              <c:strCache>
                <c:ptCount val="1"/>
                <c:pt idx="0">
                  <c:v>Average of Episodic Severity</c:v>
                </c:pt>
              </c:strCache>
            </c:strRef>
          </c:tx>
          <c:spPr>
            <a:solidFill>
              <a:schemeClr val="accent3"/>
            </a:solidFill>
            <a:ln>
              <a:noFill/>
            </a:ln>
            <a:effectLst/>
          </c:spPr>
          <c:invertIfNegative val="0"/>
          <c:cat>
            <c:strRef>
              <c:f>'Distance comparisons'!$A$28:$A$33</c:f>
              <c:strCache>
                <c:ptCount val="5"/>
                <c:pt idx="0">
                  <c:v>Monday</c:v>
                </c:pt>
                <c:pt idx="1">
                  <c:v>Tuesday</c:v>
                </c:pt>
                <c:pt idx="2">
                  <c:v>Wednesday</c:v>
                </c:pt>
                <c:pt idx="3">
                  <c:v>Thursday</c:v>
                </c:pt>
                <c:pt idx="4">
                  <c:v>Friday</c:v>
                </c:pt>
              </c:strCache>
            </c:strRef>
          </c:cat>
          <c:val>
            <c:numRef>
              <c:f>'Distance comparisons'!$C$28:$C$33</c:f>
              <c:numCache>
                <c:formatCode>General</c:formatCode>
                <c:ptCount val="5"/>
                <c:pt idx="0">
                  <c:v>0.65789473684210531</c:v>
                </c:pt>
                <c:pt idx="1">
                  <c:v>0.45833333333333331</c:v>
                </c:pt>
                <c:pt idx="2">
                  <c:v>0.42063492063492064</c:v>
                </c:pt>
                <c:pt idx="3">
                  <c:v>0.62698412698412698</c:v>
                </c:pt>
                <c:pt idx="4">
                  <c:v>0.61507936507936511</c:v>
                </c:pt>
              </c:numCache>
            </c:numRef>
          </c:val>
          <c:extLst>
            <c:ext xmlns:c16="http://schemas.microsoft.com/office/drawing/2014/chart" uri="{C3380CC4-5D6E-409C-BE32-E72D297353CC}">
              <c16:uniqueId val="{00000000-08BE-4291-ABE4-BAD792E6DB25}"/>
            </c:ext>
          </c:extLst>
        </c:ser>
        <c:dLbls>
          <c:showLegendKey val="0"/>
          <c:showVal val="0"/>
          <c:showCatName val="0"/>
          <c:showSerName val="0"/>
          <c:showPercent val="0"/>
          <c:showBubbleSize val="0"/>
        </c:dLbls>
        <c:gapWidth val="150"/>
        <c:axId val="413865056"/>
        <c:axId val="413864728"/>
      </c:barChart>
      <c:lineChart>
        <c:grouping val="stacked"/>
        <c:varyColors val="0"/>
        <c:ser>
          <c:idx val="0"/>
          <c:order val="0"/>
          <c:tx>
            <c:strRef>
              <c:f>'Distance comparisons'!$B$27</c:f>
              <c:strCache>
                <c:ptCount val="1"/>
                <c:pt idx="0">
                  <c:v>Average of Steps</c:v>
                </c:pt>
              </c:strCache>
            </c:strRef>
          </c:tx>
          <c:spPr>
            <a:ln w="22225" cap="rnd">
              <a:solidFill>
                <a:schemeClr val="accent1"/>
              </a:solidFill>
              <a:round/>
            </a:ln>
            <a:effectLst/>
          </c:spPr>
          <c:marker>
            <c:symbol val="circle"/>
            <c:size val="6"/>
            <c:spPr>
              <a:solidFill>
                <a:schemeClr val="lt1"/>
              </a:solidFill>
              <a:ln w="15875">
                <a:solidFill>
                  <a:schemeClr val="accent1"/>
                </a:solidFill>
                <a:round/>
              </a:ln>
              <a:effectLst/>
            </c:spPr>
          </c:marker>
          <c:cat>
            <c:strRef>
              <c:f>'Distance comparisons'!$A$28:$A$33</c:f>
              <c:strCache>
                <c:ptCount val="5"/>
                <c:pt idx="0">
                  <c:v>Monday</c:v>
                </c:pt>
                <c:pt idx="1">
                  <c:v>Tuesday</c:v>
                </c:pt>
                <c:pt idx="2">
                  <c:v>Wednesday</c:v>
                </c:pt>
                <c:pt idx="3">
                  <c:v>Thursday</c:v>
                </c:pt>
                <c:pt idx="4">
                  <c:v>Friday</c:v>
                </c:pt>
              </c:strCache>
            </c:strRef>
          </c:cat>
          <c:val>
            <c:numRef>
              <c:f>'Distance comparisons'!$B$28:$B$33</c:f>
              <c:numCache>
                <c:formatCode>General</c:formatCode>
                <c:ptCount val="5"/>
                <c:pt idx="0">
                  <c:v>2762.9473684210525</c:v>
                </c:pt>
                <c:pt idx="1">
                  <c:v>10943.1</c:v>
                </c:pt>
                <c:pt idx="2">
                  <c:v>10192.238095238095</c:v>
                </c:pt>
                <c:pt idx="3">
                  <c:v>8556.3333333333339</c:v>
                </c:pt>
                <c:pt idx="4">
                  <c:v>6111.666666666667</c:v>
                </c:pt>
              </c:numCache>
            </c:numRef>
          </c:val>
          <c:smooth val="0"/>
          <c:extLst>
            <c:ext xmlns:c16="http://schemas.microsoft.com/office/drawing/2014/chart" uri="{C3380CC4-5D6E-409C-BE32-E72D297353CC}">
              <c16:uniqueId val="{00000001-08BE-4291-ABE4-BAD792E6DB25}"/>
            </c:ext>
          </c:extLst>
        </c:ser>
        <c:dLbls>
          <c:showLegendKey val="0"/>
          <c:showVal val="0"/>
          <c:showCatName val="0"/>
          <c:showSerName val="0"/>
          <c:showPercent val="0"/>
          <c:showBubbleSize val="0"/>
        </c:dLbls>
        <c:marker val="1"/>
        <c:smooth val="0"/>
        <c:axId val="413860464"/>
        <c:axId val="413859808"/>
      </c:lineChart>
      <c:valAx>
        <c:axId val="413859808"/>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crossAx val="413860464"/>
        <c:crosses val="autoZero"/>
        <c:crossBetween val="between"/>
      </c:valAx>
      <c:catAx>
        <c:axId val="413860464"/>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dk1">
                    <a:lumMod val="65000"/>
                    <a:lumOff val="35000"/>
                  </a:schemeClr>
                </a:solidFill>
                <a:latin typeface="+mn-lt"/>
                <a:ea typeface="+mn-ea"/>
                <a:cs typeface="+mn-cs"/>
              </a:defRPr>
            </a:pPr>
            <a:endParaRPr lang="en-US"/>
          </a:p>
        </c:txPr>
        <c:crossAx val="413859808"/>
        <c:crosses val="autoZero"/>
        <c:auto val="1"/>
        <c:lblAlgn val="ctr"/>
        <c:lblOffset val="100"/>
        <c:noMultiLvlLbl val="0"/>
      </c:catAx>
      <c:valAx>
        <c:axId val="413864728"/>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crossAx val="413865056"/>
        <c:crosses val="max"/>
        <c:crossBetween val="between"/>
      </c:valAx>
      <c:catAx>
        <c:axId val="413865056"/>
        <c:scaling>
          <c:orientation val="minMax"/>
        </c:scaling>
        <c:delete val="1"/>
        <c:axPos val="b"/>
        <c:numFmt formatCode="General" sourceLinked="1"/>
        <c:majorTickMark val="out"/>
        <c:minorTickMark val="none"/>
        <c:tickLblPos val="nextTo"/>
        <c:crossAx val="413864728"/>
        <c:crosses val="autoZero"/>
        <c:auto val="1"/>
        <c:lblAlgn val="ctr"/>
        <c:lblOffset val="100"/>
        <c:noMultiLvlLbl val="0"/>
      </c:catAx>
      <c:spPr>
        <a:pattFill prst="ltDnDiag">
          <a:fgClr>
            <a:schemeClr val="dk1">
              <a:lumMod val="15000"/>
              <a:lumOff val="85000"/>
            </a:schemeClr>
          </a:fgClr>
          <a:bgClr>
            <a:schemeClr val="lt1"/>
          </a:bgClr>
        </a:pattFill>
        <a:ln>
          <a:noFill/>
        </a:ln>
        <a:effectLst/>
      </c:spPr>
    </c:plotArea>
    <c:legend>
      <c:legendPos val="r"/>
      <c:layout>
        <c:manualLayout>
          <c:xMode val="edge"/>
          <c:yMode val="edge"/>
          <c:x val="0.78196433009581123"/>
          <c:y val="0.45697034501900097"/>
          <c:w val="0.20364472418864907"/>
          <c:h val="0.26137160779935287"/>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[Thomas Briggs 2019 SES Data Interval Episodic Severity 3-5 levels + Engagement.xlsx]Distance comparisons!PivotTable4</c:name>
    <c:fmtId val="14"/>
  </c:pivotSource>
  <c:chart>
    <c:title>
      <c:tx>
        <c:rich>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r>
              <a:rPr lang="en-AU" dirty="0" smtClean="0"/>
              <a:t>Student 2 </a:t>
            </a:r>
            <a:r>
              <a:rPr lang="en-AU" dirty="0"/>
              <a:t>Steps Walked vs Occurrence of ED </a:t>
            </a:r>
          </a:p>
        </c:rich>
      </c:tx>
      <c:layout/>
      <c:overlay val="0"/>
      <c:spPr>
        <a:noFill/>
        <a:ln>
          <a:noFill/>
        </a:ln>
        <a:effectLst/>
      </c:spPr>
      <c:txPr>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endParaRPr lang="en-US"/>
        </a:p>
      </c:txPr>
    </c:title>
    <c:autoTitleDeleted val="0"/>
    <c:pivotFmts>
      <c:pivotFmt>
        <c:idx val="0"/>
      </c:pivotFmt>
      <c:pivotFmt>
        <c:idx val="1"/>
      </c:pivotFmt>
      <c:pivotFmt>
        <c:idx val="2"/>
      </c:pivotFmt>
      <c:pivotFmt>
        <c:idx val="3"/>
      </c:pivotFmt>
      <c:pivotFmt>
        <c:idx val="4"/>
      </c:pivotFmt>
      <c:pivotFmt>
        <c:idx val="5"/>
      </c:pivotFmt>
      <c:pivotFmt>
        <c:idx val="6"/>
        <c:spPr>
          <a:solidFill>
            <a:schemeClr val="accent1"/>
          </a:solidFill>
          <a:ln>
            <a:noFill/>
          </a:ln>
          <a:effectLst/>
        </c:spPr>
        <c:marker>
          <c:symbol val="none"/>
        </c:marker>
      </c:pivotFmt>
      <c:pivotFmt>
        <c:idx val="7"/>
        <c:spPr>
          <a:solidFill>
            <a:schemeClr val="accent1"/>
          </a:solidFill>
          <a:ln>
            <a:noFill/>
          </a:ln>
          <a:effectLst/>
        </c:spPr>
        <c:marker>
          <c:symbol val="none"/>
        </c:marker>
      </c:pivotFmt>
      <c:pivotFmt>
        <c:idx val="8"/>
        <c:spPr>
          <a:solidFill>
            <a:schemeClr val="accent1"/>
          </a:solidFill>
          <a:ln w="22225" cap="rnd">
            <a:solidFill>
              <a:schemeClr val="accent1"/>
            </a:solidFill>
            <a:round/>
          </a:ln>
          <a:effectLst/>
        </c:spPr>
        <c:marker>
          <c:symbol val="circle"/>
          <c:size val="6"/>
          <c:spPr>
            <a:solidFill>
              <a:schemeClr val="lt1"/>
            </a:solidFill>
            <a:ln w="15875">
              <a:solidFill>
                <a:schemeClr val="accent1"/>
              </a:solidFill>
              <a:round/>
            </a:ln>
            <a:effectLst/>
          </c:spPr>
        </c:marker>
      </c:pivotFmt>
      <c:pivotFmt>
        <c:idx val="9"/>
        <c:spPr>
          <a:solidFill>
            <a:schemeClr val="accent1"/>
          </a:solidFill>
          <a:ln>
            <a:noFill/>
          </a:ln>
          <a:effectLst/>
        </c:spPr>
        <c:marker>
          <c:symbol val="none"/>
        </c:marker>
      </c:pivotFmt>
      <c:pivotFmt>
        <c:idx val="10"/>
        <c:spPr>
          <a:solidFill>
            <a:schemeClr val="accent1"/>
          </a:solidFill>
          <a:ln w="22225" cap="rnd">
            <a:solidFill>
              <a:schemeClr val="accent1"/>
            </a:solidFill>
            <a:round/>
          </a:ln>
          <a:effectLst/>
        </c:spPr>
        <c:marker>
          <c:symbol val="circle"/>
          <c:size val="6"/>
          <c:spPr>
            <a:solidFill>
              <a:schemeClr val="lt1"/>
            </a:solidFill>
            <a:ln w="15875">
              <a:solidFill>
                <a:schemeClr val="accent1"/>
              </a:solidFill>
              <a:round/>
            </a:ln>
            <a:effectLst/>
          </c:spPr>
        </c:marker>
      </c:pivotFmt>
    </c:pivotFmts>
    <c:plotArea>
      <c:layout>
        <c:manualLayout>
          <c:layoutTarget val="inner"/>
          <c:xMode val="edge"/>
          <c:yMode val="edge"/>
          <c:x val="0.1489121859767529"/>
          <c:y val="0.13038123185618949"/>
          <c:w val="0.58566389375976935"/>
          <c:h val="0.67915971694999822"/>
        </c:manualLayout>
      </c:layout>
      <c:barChart>
        <c:barDir val="col"/>
        <c:grouping val="clustered"/>
        <c:varyColors val="0"/>
        <c:ser>
          <c:idx val="1"/>
          <c:order val="1"/>
          <c:tx>
            <c:strRef>
              <c:f>'Distance comparisons'!$C$45</c:f>
              <c:strCache>
                <c:ptCount val="1"/>
                <c:pt idx="0">
                  <c:v>Average of Occurrence</c:v>
                </c:pt>
              </c:strCache>
            </c:strRef>
          </c:tx>
          <c:spPr>
            <a:solidFill>
              <a:schemeClr val="accent2"/>
            </a:solidFill>
            <a:ln>
              <a:noFill/>
            </a:ln>
            <a:effectLst/>
          </c:spPr>
          <c:invertIfNegative val="0"/>
          <c:cat>
            <c:strRef>
              <c:f>'Distance comparisons'!$A$46:$A$51</c:f>
              <c:strCache>
                <c:ptCount val="5"/>
                <c:pt idx="0">
                  <c:v>Monday</c:v>
                </c:pt>
                <c:pt idx="1">
                  <c:v>Tuesday</c:v>
                </c:pt>
                <c:pt idx="2">
                  <c:v>Wednesday</c:v>
                </c:pt>
                <c:pt idx="3">
                  <c:v>Thursday</c:v>
                </c:pt>
                <c:pt idx="4">
                  <c:v>Friday</c:v>
                </c:pt>
              </c:strCache>
            </c:strRef>
          </c:cat>
          <c:val>
            <c:numRef>
              <c:f>'Distance comparisons'!$C$46:$C$51</c:f>
              <c:numCache>
                <c:formatCode>General</c:formatCode>
                <c:ptCount val="5"/>
                <c:pt idx="0">
                  <c:v>5.2631578947368425</c:v>
                </c:pt>
                <c:pt idx="1">
                  <c:v>4.05</c:v>
                </c:pt>
                <c:pt idx="2">
                  <c:v>4.0952380952380949</c:v>
                </c:pt>
                <c:pt idx="3">
                  <c:v>5.333333333333333</c:v>
                </c:pt>
                <c:pt idx="4">
                  <c:v>4.7142857142857144</c:v>
                </c:pt>
              </c:numCache>
            </c:numRef>
          </c:val>
          <c:extLst>
            <c:ext xmlns:c16="http://schemas.microsoft.com/office/drawing/2014/chart" uri="{C3380CC4-5D6E-409C-BE32-E72D297353CC}">
              <c16:uniqueId val="{00000000-D5A5-4EB1-81C7-71C8002602C4}"/>
            </c:ext>
          </c:extLst>
        </c:ser>
        <c:dLbls>
          <c:showLegendKey val="0"/>
          <c:showVal val="0"/>
          <c:showCatName val="0"/>
          <c:showSerName val="0"/>
          <c:showPercent val="0"/>
          <c:showBubbleSize val="0"/>
        </c:dLbls>
        <c:gapWidth val="300"/>
        <c:axId val="642461896"/>
        <c:axId val="642455992"/>
      </c:barChart>
      <c:lineChart>
        <c:grouping val="stacked"/>
        <c:varyColors val="0"/>
        <c:ser>
          <c:idx val="0"/>
          <c:order val="0"/>
          <c:tx>
            <c:strRef>
              <c:f>'Distance comparisons'!$B$45</c:f>
              <c:strCache>
                <c:ptCount val="1"/>
                <c:pt idx="0">
                  <c:v>Average of Steps</c:v>
                </c:pt>
              </c:strCache>
            </c:strRef>
          </c:tx>
          <c:spPr>
            <a:ln w="22225" cap="rnd">
              <a:solidFill>
                <a:schemeClr val="accent1"/>
              </a:solidFill>
              <a:round/>
            </a:ln>
            <a:effectLst/>
          </c:spPr>
          <c:marker>
            <c:symbol val="circle"/>
            <c:size val="6"/>
            <c:spPr>
              <a:solidFill>
                <a:schemeClr val="lt1"/>
              </a:solidFill>
              <a:ln w="15875">
                <a:solidFill>
                  <a:schemeClr val="accent1"/>
                </a:solidFill>
                <a:round/>
              </a:ln>
              <a:effectLst/>
            </c:spPr>
          </c:marker>
          <c:cat>
            <c:strRef>
              <c:f>'Distance comparisons'!$A$46:$A$51</c:f>
              <c:strCache>
                <c:ptCount val="5"/>
                <c:pt idx="0">
                  <c:v>Monday</c:v>
                </c:pt>
                <c:pt idx="1">
                  <c:v>Tuesday</c:v>
                </c:pt>
                <c:pt idx="2">
                  <c:v>Wednesday</c:v>
                </c:pt>
                <c:pt idx="3">
                  <c:v>Thursday</c:v>
                </c:pt>
                <c:pt idx="4">
                  <c:v>Friday</c:v>
                </c:pt>
              </c:strCache>
            </c:strRef>
          </c:cat>
          <c:val>
            <c:numRef>
              <c:f>'Distance comparisons'!$B$46:$B$51</c:f>
              <c:numCache>
                <c:formatCode>General</c:formatCode>
                <c:ptCount val="5"/>
                <c:pt idx="0">
                  <c:v>2762.9473684210525</c:v>
                </c:pt>
                <c:pt idx="1">
                  <c:v>10943.1</c:v>
                </c:pt>
                <c:pt idx="2">
                  <c:v>10192.238095238095</c:v>
                </c:pt>
                <c:pt idx="3">
                  <c:v>8556.3333333333339</c:v>
                </c:pt>
                <c:pt idx="4">
                  <c:v>6111.666666666667</c:v>
                </c:pt>
              </c:numCache>
            </c:numRef>
          </c:val>
          <c:smooth val="0"/>
          <c:extLst>
            <c:ext xmlns:c16="http://schemas.microsoft.com/office/drawing/2014/chart" uri="{C3380CC4-5D6E-409C-BE32-E72D297353CC}">
              <c16:uniqueId val="{00000001-D5A5-4EB1-81C7-71C8002602C4}"/>
            </c:ext>
          </c:extLst>
        </c:ser>
        <c:dLbls>
          <c:showLegendKey val="0"/>
          <c:showVal val="0"/>
          <c:showCatName val="0"/>
          <c:showSerName val="0"/>
          <c:showPercent val="0"/>
          <c:showBubbleSize val="0"/>
        </c:dLbls>
        <c:hiLowLines>
          <c:spPr>
            <a:ln w="9525" cap="flat" cmpd="sng" algn="ctr">
              <a:solidFill>
                <a:schemeClr val="dk1">
                  <a:lumMod val="35000"/>
                  <a:lumOff val="65000"/>
                </a:schemeClr>
              </a:solidFill>
              <a:round/>
            </a:ln>
            <a:effectLst/>
          </c:spPr>
        </c:hiLowLines>
        <c:marker val="1"/>
        <c:smooth val="0"/>
        <c:axId val="642479280"/>
        <c:axId val="642478624"/>
      </c:lineChart>
      <c:valAx>
        <c:axId val="642478624"/>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crossAx val="642479280"/>
        <c:crosses val="autoZero"/>
        <c:crossBetween val="between"/>
      </c:valAx>
      <c:catAx>
        <c:axId val="642479280"/>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dk1">
                    <a:lumMod val="65000"/>
                    <a:lumOff val="35000"/>
                  </a:schemeClr>
                </a:solidFill>
                <a:latin typeface="+mn-lt"/>
                <a:ea typeface="+mn-ea"/>
                <a:cs typeface="+mn-cs"/>
              </a:defRPr>
            </a:pPr>
            <a:endParaRPr lang="en-US"/>
          </a:p>
        </c:txPr>
        <c:crossAx val="642478624"/>
        <c:crosses val="autoZero"/>
        <c:auto val="1"/>
        <c:lblAlgn val="ctr"/>
        <c:lblOffset val="100"/>
        <c:noMultiLvlLbl val="0"/>
      </c:catAx>
      <c:valAx>
        <c:axId val="642455992"/>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crossAx val="642461896"/>
        <c:crosses val="max"/>
        <c:crossBetween val="between"/>
      </c:valAx>
      <c:catAx>
        <c:axId val="642461896"/>
        <c:scaling>
          <c:orientation val="minMax"/>
        </c:scaling>
        <c:delete val="1"/>
        <c:axPos val="b"/>
        <c:numFmt formatCode="General" sourceLinked="1"/>
        <c:majorTickMark val="out"/>
        <c:minorTickMark val="none"/>
        <c:tickLblPos val="nextTo"/>
        <c:crossAx val="642455992"/>
        <c:crosses val="autoZero"/>
        <c:auto val="1"/>
        <c:lblAlgn val="ctr"/>
        <c:lblOffset val="100"/>
        <c:noMultiLvlLbl val="0"/>
      </c:catAx>
      <c:spPr>
        <a:pattFill prst="ltDnDiag">
          <a:fgClr>
            <a:schemeClr val="dk1">
              <a:lumMod val="15000"/>
              <a:lumOff val="85000"/>
            </a:schemeClr>
          </a:fgClr>
          <a:bgClr>
            <a:schemeClr val="lt1"/>
          </a:bgClr>
        </a:pattFill>
        <a:ln>
          <a:noFill/>
        </a:ln>
        <a:effectLst/>
      </c:spPr>
    </c:plotArea>
    <c:legend>
      <c:legendPos val="r"/>
      <c:layout>
        <c:manualLayout>
          <c:xMode val="edge"/>
          <c:yMode val="edge"/>
          <c:x val="0.78568781050681968"/>
          <c:y val="0.49232824733873293"/>
          <c:w val="0.19991680145812807"/>
          <c:h val="0.28394246867577527"/>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[2019 - Edgar Lund SES Data Interval Episodic Severity 3-5 levels + Engagement.xlsx]Occurance distance daily!PivotTable4</c:name>
    <c:fmtId val="10"/>
  </c:pivotSource>
  <c:chart>
    <c:title>
      <c:tx>
        <c:rich>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r>
              <a:rPr lang="en-AU" dirty="0"/>
              <a:t>EL </a:t>
            </a:r>
            <a:r>
              <a:rPr lang="en-AU" baseline="0" dirty="0"/>
              <a:t> </a:t>
            </a:r>
            <a:r>
              <a:rPr lang="en-AU" baseline="0" dirty="0" smtClean="0"/>
              <a:t>Steps Walked </a:t>
            </a:r>
            <a:r>
              <a:rPr lang="en-AU" baseline="0" dirty="0"/>
              <a:t>vs ES of ED</a:t>
            </a:r>
            <a:endParaRPr lang="en-AU" dirty="0"/>
          </a:p>
        </c:rich>
      </c:tx>
      <c:layout/>
      <c:overlay val="0"/>
      <c:spPr>
        <a:noFill/>
        <a:ln>
          <a:noFill/>
        </a:ln>
        <a:effectLst/>
      </c:spPr>
      <c:txPr>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endParaRPr lang="en-US"/>
        </a:p>
      </c:txPr>
    </c:title>
    <c:autoTitleDeleted val="0"/>
    <c:pivotFmts>
      <c:pivotFmt>
        <c:idx val="0"/>
      </c:pivotFmt>
      <c:pivotFmt>
        <c:idx val="1"/>
      </c:pivotFmt>
      <c:pivotFmt>
        <c:idx val="2"/>
        <c:spPr>
          <a:solidFill>
            <a:schemeClr val="accent1"/>
          </a:solidFill>
          <a:ln>
            <a:noFill/>
          </a:ln>
          <a:effectLst/>
        </c:spPr>
        <c:marker>
          <c:symbol val="none"/>
        </c:marker>
      </c:pivotFmt>
      <c:pivotFmt>
        <c:idx val="3"/>
        <c:spPr>
          <a:solidFill>
            <a:schemeClr val="accent1"/>
          </a:solidFill>
          <a:ln w="22225" cap="rnd">
            <a:solidFill>
              <a:schemeClr val="accent1"/>
            </a:solidFill>
            <a:round/>
          </a:ln>
          <a:effectLst/>
        </c:spPr>
        <c:marker>
          <c:symbol val="circle"/>
          <c:size val="6"/>
          <c:spPr>
            <a:solidFill>
              <a:schemeClr val="lt1"/>
            </a:solidFill>
            <a:ln w="15875">
              <a:solidFill>
                <a:schemeClr val="accent1"/>
              </a:solidFill>
              <a:round/>
            </a:ln>
            <a:effectLst/>
          </c:spPr>
        </c:marker>
      </c:pivotFmt>
      <c:pivotFmt>
        <c:idx val="4"/>
        <c:spPr>
          <a:solidFill>
            <a:schemeClr val="accent1"/>
          </a:solidFill>
          <a:ln>
            <a:noFill/>
          </a:ln>
          <a:effectLst/>
        </c:spPr>
        <c:marker>
          <c:symbol val="none"/>
        </c:marker>
      </c:pivotFmt>
      <c:pivotFmt>
        <c:idx val="5"/>
        <c:spPr>
          <a:solidFill>
            <a:schemeClr val="accent1"/>
          </a:solidFill>
          <a:ln w="22225" cap="rnd">
            <a:solidFill>
              <a:schemeClr val="accent1"/>
            </a:solidFill>
            <a:round/>
          </a:ln>
          <a:effectLst/>
        </c:spPr>
        <c:marker>
          <c:symbol val="circle"/>
          <c:size val="6"/>
          <c:spPr>
            <a:solidFill>
              <a:schemeClr val="lt1"/>
            </a:solidFill>
            <a:ln w="15875">
              <a:solidFill>
                <a:schemeClr val="accent1"/>
              </a:solidFill>
              <a:round/>
            </a:ln>
            <a:effectLst/>
          </c:spPr>
        </c:marker>
      </c:pivotFmt>
    </c:pivotFmts>
    <c:plotArea>
      <c:layout>
        <c:manualLayout>
          <c:layoutTarget val="inner"/>
          <c:xMode val="edge"/>
          <c:yMode val="edge"/>
          <c:x val="9.5088706371308618E-2"/>
          <c:y val="0.13200063170497908"/>
          <c:w val="0.59332871541865162"/>
          <c:h val="0.83135103541377986"/>
        </c:manualLayout>
      </c:layout>
      <c:barChart>
        <c:barDir val="col"/>
        <c:grouping val="clustered"/>
        <c:varyColors val="0"/>
        <c:ser>
          <c:idx val="1"/>
          <c:order val="1"/>
          <c:tx>
            <c:strRef>
              <c:f>'Occurance distance daily'!$D$29</c:f>
              <c:strCache>
                <c:ptCount val="1"/>
                <c:pt idx="0">
                  <c:v>Average of Occurance</c:v>
                </c:pt>
              </c:strCache>
            </c:strRef>
          </c:tx>
          <c:spPr>
            <a:solidFill>
              <a:schemeClr val="accent2"/>
            </a:solidFill>
            <a:ln>
              <a:noFill/>
            </a:ln>
            <a:effectLst/>
          </c:spPr>
          <c:invertIfNegative val="0"/>
          <c:cat>
            <c:strRef>
              <c:f>'Occurance distance daily'!$B$30:$B$35</c:f>
              <c:strCache>
                <c:ptCount val="5"/>
                <c:pt idx="0">
                  <c:v>Monday</c:v>
                </c:pt>
                <c:pt idx="1">
                  <c:v>Tuesday</c:v>
                </c:pt>
                <c:pt idx="2">
                  <c:v>Wednesday</c:v>
                </c:pt>
                <c:pt idx="3">
                  <c:v>Thursday</c:v>
                </c:pt>
                <c:pt idx="4">
                  <c:v>Friday</c:v>
                </c:pt>
              </c:strCache>
            </c:strRef>
          </c:cat>
          <c:val>
            <c:numRef>
              <c:f>'Occurance distance daily'!$D$30:$D$35</c:f>
              <c:numCache>
                <c:formatCode>General</c:formatCode>
                <c:ptCount val="5"/>
                <c:pt idx="0">
                  <c:v>0.57894736842105265</c:v>
                </c:pt>
                <c:pt idx="1">
                  <c:v>0.35</c:v>
                </c:pt>
                <c:pt idx="2">
                  <c:v>0.42857142857142855</c:v>
                </c:pt>
                <c:pt idx="3">
                  <c:v>0.38095238095238093</c:v>
                </c:pt>
                <c:pt idx="4">
                  <c:v>0.42857142857142855</c:v>
                </c:pt>
              </c:numCache>
            </c:numRef>
          </c:val>
          <c:extLst>
            <c:ext xmlns:c16="http://schemas.microsoft.com/office/drawing/2014/chart" uri="{C3380CC4-5D6E-409C-BE32-E72D297353CC}">
              <c16:uniqueId val="{00000000-538D-4E81-B691-9CC7CD20A132}"/>
            </c:ext>
          </c:extLst>
        </c:ser>
        <c:dLbls>
          <c:showLegendKey val="0"/>
          <c:showVal val="0"/>
          <c:showCatName val="0"/>
          <c:showSerName val="0"/>
          <c:showPercent val="0"/>
          <c:showBubbleSize val="0"/>
        </c:dLbls>
        <c:gapWidth val="247"/>
        <c:axId val="645291296"/>
        <c:axId val="645287360"/>
      </c:barChart>
      <c:lineChart>
        <c:grouping val="stacked"/>
        <c:varyColors val="0"/>
        <c:ser>
          <c:idx val="0"/>
          <c:order val="0"/>
          <c:tx>
            <c:strRef>
              <c:f>'Occurance distance daily'!$C$29</c:f>
              <c:strCache>
                <c:ptCount val="1"/>
                <c:pt idx="0">
                  <c:v>Average of Steps</c:v>
                </c:pt>
              </c:strCache>
            </c:strRef>
          </c:tx>
          <c:spPr>
            <a:ln w="22225" cap="rnd">
              <a:solidFill>
                <a:schemeClr val="accent1"/>
              </a:solidFill>
              <a:round/>
            </a:ln>
            <a:effectLst/>
          </c:spPr>
          <c:marker>
            <c:symbol val="circle"/>
            <c:size val="6"/>
            <c:spPr>
              <a:solidFill>
                <a:schemeClr val="lt1"/>
              </a:solidFill>
              <a:ln w="15875">
                <a:solidFill>
                  <a:schemeClr val="accent1"/>
                </a:solidFill>
                <a:round/>
              </a:ln>
              <a:effectLst/>
            </c:spPr>
          </c:marker>
          <c:cat>
            <c:strRef>
              <c:f>'Occurance distance daily'!$B$30:$B$35</c:f>
              <c:strCache>
                <c:ptCount val="5"/>
                <c:pt idx="0">
                  <c:v>Monday</c:v>
                </c:pt>
                <c:pt idx="1">
                  <c:v>Tuesday</c:v>
                </c:pt>
                <c:pt idx="2">
                  <c:v>Wednesday</c:v>
                </c:pt>
                <c:pt idx="3">
                  <c:v>Thursday</c:v>
                </c:pt>
                <c:pt idx="4">
                  <c:v>Friday</c:v>
                </c:pt>
              </c:strCache>
            </c:strRef>
          </c:cat>
          <c:val>
            <c:numRef>
              <c:f>'Occurance distance daily'!$C$30:$C$35</c:f>
              <c:numCache>
                <c:formatCode>General</c:formatCode>
                <c:ptCount val="5"/>
                <c:pt idx="0">
                  <c:v>2902.5</c:v>
                </c:pt>
                <c:pt idx="1">
                  <c:v>8640</c:v>
                </c:pt>
                <c:pt idx="2">
                  <c:v>4725</c:v>
                </c:pt>
                <c:pt idx="3">
                  <c:v>4792.5</c:v>
                </c:pt>
                <c:pt idx="4">
                  <c:v>6750</c:v>
                </c:pt>
              </c:numCache>
            </c:numRef>
          </c:val>
          <c:smooth val="0"/>
          <c:extLst>
            <c:ext xmlns:c16="http://schemas.microsoft.com/office/drawing/2014/chart" uri="{C3380CC4-5D6E-409C-BE32-E72D297353CC}">
              <c16:uniqueId val="{00000001-538D-4E81-B691-9CC7CD20A132}"/>
            </c:ext>
          </c:extLst>
        </c:ser>
        <c:dLbls>
          <c:showLegendKey val="0"/>
          <c:showVal val="0"/>
          <c:showCatName val="0"/>
          <c:showSerName val="0"/>
          <c:showPercent val="0"/>
          <c:showBubbleSize val="0"/>
        </c:dLbls>
        <c:marker val="1"/>
        <c:smooth val="0"/>
        <c:axId val="651530416"/>
        <c:axId val="651529104"/>
      </c:lineChart>
      <c:valAx>
        <c:axId val="651529104"/>
        <c:scaling>
          <c:orientation val="minMax"/>
        </c:scaling>
        <c:delete val="0"/>
        <c:axPos val="l"/>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crossAx val="651530416"/>
        <c:crosses val="autoZero"/>
        <c:crossBetween val="between"/>
      </c:valAx>
      <c:catAx>
        <c:axId val="651530416"/>
        <c:scaling>
          <c:orientation val="minMax"/>
        </c:scaling>
        <c:delete val="1"/>
        <c:axPos val="b"/>
        <c:numFmt formatCode="General" sourceLinked="1"/>
        <c:majorTickMark val="out"/>
        <c:minorTickMark val="none"/>
        <c:tickLblPos val="nextTo"/>
        <c:crossAx val="651529104"/>
        <c:crosses val="autoZero"/>
        <c:auto val="1"/>
        <c:lblAlgn val="ctr"/>
        <c:lblOffset val="100"/>
        <c:noMultiLvlLbl val="0"/>
      </c:catAx>
      <c:valAx>
        <c:axId val="645287360"/>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crossAx val="645291296"/>
        <c:crosses val="max"/>
        <c:crossBetween val="between"/>
      </c:valAx>
      <c:catAx>
        <c:axId val="645291296"/>
        <c:scaling>
          <c:orientation val="minMax"/>
        </c:scaling>
        <c:delete val="1"/>
        <c:axPos val="b"/>
        <c:numFmt formatCode="General" sourceLinked="1"/>
        <c:majorTickMark val="out"/>
        <c:minorTickMark val="none"/>
        <c:tickLblPos val="nextTo"/>
        <c:crossAx val="645287360"/>
        <c:crosses val="autoZero"/>
        <c:auto val="1"/>
        <c:lblAlgn val="ctr"/>
        <c:lblOffset val="100"/>
        <c:noMultiLvlLbl val="0"/>
      </c:catAx>
      <c:spPr>
        <a:pattFill prst="ltDnDiag">
          <a:fgClr>
            <a:schemeClr val="dk1">
              <a:lumMod val="15000"/>
              <a:lumOff val="85000"/>
            </a:schemeClr>
          </a:fgClr>
          <a:bgClr>
            <a:schemeClr val="lt1"/>
          </a:bgClr>
        </a:pattFill>
        <a:ln>
          <a:noFill/>
        </a:ln>
        <a:effectLst/>
      </c:spPr>
    </c:plotArea>
    <c:legend>
      <c:legendPos val="r"/>
      <c:layout>
        <c:manualLayout>
          <c:xMode val="edge"/>
          <c:yMode val="edge"/>
          <c:x val="0.77517578704816292"/>
          <c:y val="0.49232824733873293"/>
          <c:w val="0.2104615558602751"/>
          <c:h val="0.23729913591783214"/>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[2019 - Edgar Lund SES Data Interval Episodic Severity 3-5 levels + Engagement.xlsx]Occurance distance daily!PivotTable4</c:name>
    <c:fmtId val="19"/>
  </c:pivotSource>
  <c:chart>
    <c:title>
      <c:tx>
        <c:rich>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r>
              <a:rPr lang="en-AU" dirty="0" smtClean="0"/>
              <a:t>Student 3 </a:t>
            </a:r>
            <a:r>
              <a:rPr lang="en-AU" dirty="0"/>
              <a:t>Steps vs </a:t>
            </a:r>
            <a:r>
              <a:rPr lang="en-AU" dirty="0" smtClean="0"/>
              <a:t>Episodic Severity</a:t>
            </a:r>
            <a:endParaRPr lang="en-AU" dirty="0"/>
          </a:p>
        </c:rich>
      </c:tx>
      <c:layout/>
      <c:overlay val="0"/>
      <c:spPr>
        <a:noFill/>
        <a:ln>
          <a:noFill/>
        </a:ln>
        <a:effectLst/>
      </c:spPr>
      <c:txPr>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endParaRPr lang="en-US"/>
        </a:p>
      </c:txPr>
    </c:title>
    <c:autoTitleDeleted val="0"/>
    <c:pivotFmts>
      <c:pivotFmt>
        <c:idx val="0"/>
      </c:pivotFmt>
      <c:pivotFmt>
        <c:idx val="1"/>
      </c:pivotFmt>
      <c:pivotFmt>
        <c:idx val="2"/>
        <c:spPr>
          <a:solidFill>
            <a:schemeClr val="accent1"/>
          </a:solidFill>
          <a:ln>
            <a:noFill/>
          </a:ln>
          <a:effectLst/>
        </c:spPr>
        <c:marker>
          <c:symbol val="none"/>
        </c:marker>
      </c:pivotFmt>
      <c:pivotFmt>
        <c:idx val="3"/>
        <c:spPr>
          <a:solidFill>
            <a:schemeClr val="accent1"/>
          </a:solidFill>
          <a:ln w="22225" cap="rnd">
            <a:solidFill>
              <a:schemeClr val="accent1"/>
            </a:solidFill>
            <a:round/>
          </a:ln>
          <a:effectLst/>
        </c:spPr>
        <c:marker>
          <c:symbol val="circle"/>
          <c:size val="6"/>
          <c:spPr>
            <a:solidFill>
              <a:schemeClr val="lt1"/>
            </a:solidFill>
            <a:ln w="15875">
              <a:solidFill>
                <a:schemeClr val="accent1"/>
              </a:solidFill>
              <a:round/>
            </a:ln>
            <a:effectLst/>
          </c:spPr>
        </c:marker>
      </c:pivotFmt>
      <c:pivotFmt>
        <c:idx val="4"/>
        <c:spPr>
          <a:solidFill>
            <a:schemeClr val="accent1"/>
          </a:solidFill>
          <a:ln>
            <a:noFill/>
          </a:ln>
          <a:effectLst/>
        </c:spPr>
        <c:marker>
          <c:symbol val="none"/>
        </c:marker>
      </c:pivotFmt>
      <c:pivotFmt>
        <c:idx val="5"/>
        <c:spPr>
          <a:solidFill>
            <a:schemeClr val="accent1"/>
          </a:solidFill>
          <a:ln w="22225" cap="rnd">
            <a:solidFill>
              <a:schemeClr val="accent1"/>
            </a:solidFill>
            <a:round/>
          </a:ln>
          <a:effectLst/>
        </c:spPr>
        <c:marker>
          <c:symbol val="circle"/>
          <c:size val="6"/>
          <c:spPr>
            <a:solidFill>
              <a:schemeClr val="lt1"/>
            </a:solidFill>
            <a:ln w="15875">
              <a:solidFill>
                <a:schemeClr val="accent1"/>
              </a:solidFill>
              <a:round/>
            </a:ln>
            <a:effectLst/>
          </c:spPr>
        </c:marker>
      </c:pivotFmt>
      <c:pivotFmt>
        <c:idx val="6"/>
        <c:spPr>
          <a:solidFill>
            <a:schemeClr val="accent1"/>
          </a:solidFill>
          <a:ln>
            <a:noFill/>
          </a:ln>
          <a:effectLst/>
        </c:spPr>
        <c:marker>
          <c:symbol val="none"/>
        </c:marker>
      </c:pivotFmt>
      <c:pivotFmt>
        <c:idx val="7"/>
        <c:spPr>
          <a:solidFill>
            <a:schemeClr val="accent1"/>
          </a:solidFill>
          <a:ln w="22225" cap="rnd">
            <a:solidFill>
              <a:schemeClr val="accent1"/>
            </a:solidFill>
            <a:round/>
          </a:ln>
          <a:effectLst/>
        </c:spPr>
        <c:marker>
          <c:symbol val="circle"/>
          <c:size val="6"/>
          <c:spPr>
            <a:solidFill>
              <a:schemeClr val="lt1"/>
            </a:solidFill>
            <a:ln w="15875">
              <a:solidFill>
                <a:schemeClr val="accent1"/>
              </a:solidFill>
              <a:round/>
            </a:ln>
            <a:effectLst/>
          </c:spPr>
        </c:marker>
      </c:pivotFmt>
    </c:pivotFmts>
    <c:plotArea>
      <c:layout>
        <c:manualLayout>
          <c:layoutTarget val="inner"/>
          <c:xMode val="edge"/>
          <c:yMode val="edge"/>
          <c:x val="9.5088706371308618E-2"/>
          <c:y val="0.13200059707647643"/>
          <c:w val="0.66274822469453432"/>
          <c:h val="0.77500633825666632"/>
        </c:manualLayout>
      </c:layout>
      <c:barChart>
        <c:barDir val="col"/>
        <c:grouping val="clustered"/>
        <c:varyColors val="0"/>
        <c:ser>
          <c:idx val="1"/>
          <c:order val="1"/>
          <c:tx>
            <c:strRef>
              <c:f>'Occurance distance daily'!$D$29</c:f>
              <c:strCache>
                <c:ptCount val="1"/>
                <c:pt idx="0">
                  <c:v>Average of Occurance</c:v>
                </c:pt>
              </c:strCache>
            </c:strRef>
          </c:tx>
          <c:spPr>
            <a:solidFill>
              <a:schemeClr val="accent2"/>
            </a:solidFill>
            <a:ln>
              <a:noFill/>
            </a:ln>
            <a:effectLst/>
          </c:spPr>
          <c:invertIfNegative val="0"/>
          <c:cat>
            <c:strRef>
              <c:f>'Occurance distance daily'!$B$30:$B$35</c:f>
              <c:strCache>
                <c:ptCount val="5"/>
                <c:pt idx="0">
                  <c:v>Monday</c:v>
                </c:pt>
                <c:pt idx="1">
                  <c:v>Tuesday</c:v>
                </c:pt>
                <c:pt idx="2">
                  <c:v>Wednesday</c:v>
                </c:pt>
                <c:pt idx="3">
                  <c:v>Thursday</c:v>
                </c:pt>
                <c:pt idx="4">
                  <c:v>Friday</c:v>
                </c:pt>
              </c:strCache>
            </c:strRef>
          </c:cat>
          <c:val>
            <c:numRef>
              <c:f>'Occurance distance daily'!$D$30:$D$35</c:f>
              <c:numCache>
                <c:formatCode>General</c:formatCode>
                <c:ptCount val="5"/>
                <c:pt idx="0">
                  <c:v>0.57894736842105265</c:v>
                </c:pt>
                <c:pt idx="1">
                  <c:v>0.35</c:v>
                </c:pt>
                <c:pt idx="2">
                  <c:v>0.42857142857142855</c:v>
                </c:pt>
                <c:pt idx="3">
                  <c:v>0.38095238095238093</c:v>
                </c:pt>
                <c:pt idx="4">
                  <c:v>0.42857142857142855</c:v>
                </c:pt>
              </c:numCache>
            </c:numRef>
          </c:val>
          <c:extLst>
            <c:ext xmlns:c16="http://schemas.microsoft.com/office/drawing/2014/chart" uri="{C3380CC4-5D6E-409C-BE32-E72D297353CC}">
              <c16:uniqueId val="{00000000-B78D-413C-87CD-620BF5BCA48B}"/>
            </c:ext>
          </c:extLst>
        </c:ser>
        <c:dLbls>
          <c:showLegendKey val="0"/>
          <c:showVal val="0"/>
          <c:showCatName val="0"/>
          <c:showSerName val="0"/>
          <c:showPercent val="0"/>
          <c:showBubbleSize val="0"/>
        </c:dLbls>
        <c:gapWidth val="247"/>
        <c:axId val="645291296"/>
        <c:axId val="645287360"/>
      </c:barChart>
      <c:lineChart>
        <c:grouping val="stacked"/>
        <c:varyColors val="0"/>
        <c:ser>
          <c:idx val="0"/>
          <c:order val="0"/>
          <c:tx>
            <c:strRef>
              <c:f>'Occurance distance daily'!$C$29</c:f>
              <c:strCache>
                <c:ptCount val="1"/>
                <c:pt idx="0">
                  <c:v>Average of Steps</c:v>
                </c:pt>
              </c:strCache>
            </c:strRef>
          </c:tx>
          <c:spPr>
            <a:ln w="22225" cap="rnd">
              <a:solidFill>
                <a:schemeClr val="accent1"/>
              </a:solidFill>
              <a:round/>
            </a:ln>
            <a:effectLst/>
          </c:spPr>
          <c:marker>
            <c:symbol val="circle"/>
            <c:size val="6"/>
            <c:spPr>
              <a:solidFill>
                <a:schemeClr val="lt1"/>
              </a:solidFill>
              <a:ln w="15875">
                <a:solidFill>
                  <a:schemeClr val="accent1"/>
                </a:solidFill>
                <a:round/>
              </a:ln>
              <a:effectLst/>
            </c:spPr>
          </c:marker>
          <c:cat>
            <c:strRef>
              <c:f>'Occurance distance daily'!$B$30:$B$35</c:f>
              <c:strCache>
                <c:ptCount val="5"/>
                <c:pt idx="0">
                  <c:v>Monday</c:v>
                </c:pt>
                <c:pt idx="1">
                  <c:v>Tuesday</c:v>
                </c:pt>
                <c:pt idx="2">
                  <c:v>Wednesday</c:v>
                </c:pt>
                <c:pt idx="3">
                  <c:v>Thursday</c:v>
                </c:pt>
                <c:pt idx="4">
                  <c:v>Friday</c:v>
                </c:pt>
              </c:strCache>
            </c:strRef>
          </c:cat>
          <c:val>
            <c:numRef>
              <c:f>'Occurance distance daily'!$C$30:$C$35</c:f>
              <c:numCache>
                <c:formatCode>General</c:formatCode>
                <c:ptCount val="5"/>
                <c:pt idx="0">
                  <c:v>2902.5</c:v>
                </c:pt>
                <c:pt idx="1">
                  <c:v>8640</c:v>
                </c:pt>
                <c:pt idx="2">
                  <c:v>4725</c:v>
                </c:pt>
                <c:pt idx="3">
                  <c:v>4792.5</c:v>
                </c:pt>
                <c:pt idx="4">
                  <c:v>6750</c:v>
                </c:pt>
              </c:numCache>
            </c:numRef>
          </c:val>
          <c:smooth val="0"/>
          <c:extLst>
            <c:ext xmlns:c16="http://schemas.microsoft.com/office/drawing/2014/chart" uri="{C3380CC4-5D6E-409C-BE32-E72D297353CC}">
              <c16:uniqueId val="{00000001-B78D-413C-87CD-620BF5BCA48B}"/>
            </c:ext>
          </c:extLst>
        </c:ser>
        <c:dLbls>
          <c:showLegendKey val="0"/>
          <c:showVal val="0"/>
          <c:showCatName val="0"/>
          <c:showSerName val="0"/>
          <c:showPercent val="0"/>
          <c:showBubbleSize val="0"/>
        </c:dLbls>
        <c:marker val="1"/>
        <c:smooth val="0"/>
        <c:axId val="651530416"/>
        <c:axId val="651529104"/>
      </c:lineChart>
      <c:valAx>
        <c:axId val="651529104"/>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crossAx val="651530416"/>
        <c:crosses val="autoZero"/>
        <c:crossBetween val="between"/>
      </c:valAx>
      <c:catAx>
        <c:axId val="651530416"/>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dk1">
                    <a:lumMod val="65000"/>
                    <a:lumOff val="35000"/>
                  </a:schemeClr>
                </a:solidFill>
                <a:latin typeface="+mn-lt"/>
                <a:ea typeface="+mn-ea"/>
                <a:cs typeface="+mn-cs"/>
              </a:defRPr>
            </a:pPr>
            <a:endParaRPr lang="en-US"/>
          </a:p>
        </c:txPr>
        <c:crossAx val="651529104"/>
        <c:crosses val="autoZero"/>
        <c:auto val="1"/>
        <c:lblAlgn val="ctr"/>
        <c:lblOffset val="100"/>
        <c:noMultiLvlLbl val="0"/>
      </c:catAx>
      <c:valAx>
        <c:axId val="645287360"/>
        <c:scaling>
          <c:orientation val="minMax"/>
        </c:scaling>
        <c:delete val="0"/>
        <c:axPos val="r"/>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crossAx val="645291296"/>
        <c:crosses val="max"/>
        <c:crossBetween val="between"/>
      </c:valAx>
      <c:catAx>
        <c:axId val="645291296"/>
        <c:scaling>
          <c:orientation val="minMax"/>
        </c:scaling>
        <c:delete val="1"/>
        <c:axPos val="b"/>
        <c:numFmt formatCode="General" sourceLinked="1"/>
        <c:majorTickMark val="out"/>
        <c:minorTickMark val="none"/>
        <c:tickLblPos val="nextTo"/>
        <c:crossAx val="645287360"/>
        <c:crosses val="autoZero"/>
        <c:auto val="1"/>
        <c:lblAlgn val="ctr"/>
        <c:lblOffset val="100"/>
        <c:noMultiLvlLbl val="0"/>
      </c:catAx>
      <c:spPr>
        <a:pattFill prst="ltDnDiag">
          <a:fgClr>
            <a:schemeClr val="dk1">
              <a:lumMod val="15000"/>
              <a:lumOff val="85000"/>
            </a:schemeClr>
          </a:fgClr>
          <a:bgClr>
            <a:schemeClr val="lt1"/>
          </a:bgClr>
        </a:pattFill>
        <a:ln>
          <a:noFill/>
        </a:ln>
        <a:effectLst/>
      </c:spPr>
    </c:plotArea>
    <c:legend>
      <c:legendPos val="r"/>
      <c:layout>
        <c:manualLayout>
          <c:xMode val="edge"/>
          <c:yMode val="edge"/>
          <c:x val="0.80150732504935984"/>
          <c:y val="0.49232811818336597"/>
          <c:w val="0.18413001785907823"/>
          <c:h val="0.2906057256905795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[2019 - Edgar Lund SES Data Interval Episodic Severity 3-5 levels + Engagement.xlsx]Occurance distance daily!PivotTable3</c:name>
    <c:fmtId val="32"/>
  </c:pivotSource>
  <c:chart>
    <c:title>
      <c:tx>
        <c:rich>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r>
              <a:rPr lang="en-AU" dirty="0" smtClean="0"/>
              <a:t>Student 3 </a:t>
            </a:r>
            <a:r>
              <a:rPr lang="en-AU" dirty="0"/>
              <a:t>Steps vs Occurrence of ED </a:t>
            </a:r>
          </a:p>
        </c:rich>
      </c:tx>
      <c:layout/>
      <c:overlay val="0"/>
      <c:spPr>
        <a:noFill/>
        <a:ln>
          <a:noFill/>
        </a:ln>
        <a:effectLst/>
      </c:spPr>
      <c:txPr>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endParaRPr lang="en-US"/>
        </a:p>
      </c:txPr>
    </c:title>
    <c:autoTitleDeleted val="0"/>
    <c:pivotFmts>
      <c:pivotFmt>
        <c:idx val="0"/>
      </c:pivotFmt>
      <c:pivotFmt>
        <c:idx val="1"/>
      </c:pivotFmt>
      <c:pivotFmt>
        <c:idx val="2"/>
      </c:pivotFmt>
      <c:pivotFmt>
        <c:idx val="3"/>
      </c:pivotFmt>
      <c:pivotFmt>
        <c:idx val="4"/>
      </c:pivotFmt>
      <c:pivotFmt>
        <c:idx val="5"/>
      </c:pivotFmt>
      <c:pivotFmt>
        <c:idx val="6"/>
      </c:pivotFmt>
      <c:pivotFmt>
        <c:idx val="7"/>
      </c:pivotFmt>
      <c:pivotFmt>
        <c:idx val="8"/>
      </c:pivotFmt>
      <c:pivotFmt>
        <c:idx val="9"/>
        <c:spPr>
          <a:solidFill>
            <a:schemeClr val="accent1"/>
          </a:solidFill>
          <a:ln>
            <a:noFill/>
          </a:ln>
          <a:effectLst/>
        </c:spPr>
        <c:marker>
          <c:symbol val="none"/>
        </c:marker>
      </c:pivotFmt>
      <c:pivotFmt>
        <c:idx val="10"/>
        <c:spPr>
          <a:solidFill>
            <a:schemeClr val="accent1"/>
          </a:solidFill>
          <a:ln w="22225" cap="rnd">
            <a:solidFill>
              <a:schemeClr val="accent1"/>
            </a:solidFill>
            <a:round/>
          </a:ln>
          <a:effectLst/>
        </c:spPr>
        <c:marker>
          <c:symbol val="circle"/>
          <c:size val="6"/>
          <c:spPr>
            <a:solidFill>
              <a:schemeClr val="lt1"/>
            </a:solidFill>
            <a:ln w="15875">
              <a:solidFill>
                <a:schemeClr val="accent1"/>
              </a:solidFill>
              <a:round/>
            </a:ln>
            <a:effectLst/>
          </c:spPr>
        </c:marker>
      </c:pivotFmt>
      <c:pivotFmt>
        <c:idx val="11"/>
        <c:spPr>
          <a:solidFill>
            <a:schemeClr val="accent1"/>
          </a:solidFill>
          <a:ln>
            <a:noFill/>
          </a:ln>
          <a:effectLst/>
        </c:spPr>
        <c:marker>
          <c:symbol val="none"/>
        </c:marker>
      </c:pivotFmt>
      <c:pivotFmt>
        <c:idx val="12"/>
        <c:spPr>
          <a:solidFill>
            <a:schemeClr val="accent1"/>
          </a:solidFill>
          <a:ln w="22225" cap="rnd">
            <a:solidFill>
              <a:schemeClr val="accent1"/>
            </a:solidFill>
            <a:round/>
          </a:ln>
          <a:effectLst/>
        </c:spPr>
        <c:marker>
          <c:symbol val="circle"/>
          <c:size val="6"/>
          <c:spPr>
            <a:solidFill>
              <a:schemeClr val="lt1"/>
            </a:solidFill>
            <a:ln w="15875">
              <a:solidFill>
                <a:schemeClr val="accent1"/>
              </a:solidFill>
              <a:round/>
            </a:ln>
            <a:effectLst/>
          </c:spPr>
        </c:marker>
      </c:pivotFmt>
      <c:pivotFmt>
        <c:idx val="13"/>
        <c:spPr>
          <a:solidFill>
            <a:schemeClr val="accent1"/>
          </a:solidFill>
          <a:ln>
            <a:noFill/>
          </a:ln>
          <a:effectLst/>
        </c:spPr>
        <c:marker>
          <c:symbol val="none"/>
        </c:marker>
      </c:pivotFmt>
      <c:pivotFmt>
        <c:idx val="14"/>
        <c:spPr>
          <a:solidFill>
            <a:schemeClr val="accent1"/>
          </a:solidFill>
          <a:ln w="22225" cap="rnd">
            <a:solidFill>
              <a:schemeClr val="accent1"/>
            </a:solidFill>
            <a:round/>
          </a:ln>
          <a:effectLst/>
        </c:spPr>
        <c:marker>
          <c:symbol val="circle"/>
          <c:size val="6"/>
          <c:spPr>
            <a:solidFill>
              <a:schemeClr val="lt1"/>
            </a:solidFill>
            <a:ln w="15875">
              <a:solidFill>
                <a:schemeClr val="accent1"/>
              </a:solidFill>
              <a:round/>
            </a:ln>
            <a:effectLst/>
          </c:spPr>
        </c:marker>
      </c:pivotFmt>
    </c:pivotFmts>
    <c:plotArea>
      <c:layout>
        <c:manualLayout>
          <c:layoutTarget val="inner"/>
          <c:xMode val="edge"/>
          <c:yMode val="edge"/>
          <c:x val="9.5088706371308618E-2"/>
          <c:y val="0.13200056244799194"/>
          <c:w val="0.65802042249207182"/>
          <c:h val="0.77500633825666632"/>
        </c:manualLayout>
      </c:layout>
      <c:barChart>
        <c:barDir val="col"/>
        <c:grouping val="clustered"/>
        <c:varyColors val="0"/>
        <c:ser>
          <c:idx val="1"/>
          <c:order val="1"/>
          <c:tx>
            <c:strRef>
              <c:f>'Occurance distance daily'!$J$28</c:f>
              <c:strCache>
                <c:ptCount val="1"/>
                <c:pt idx="0">
                  <c:v>Average of Episodic Severity</c:v>
                </c:pt>
              </c:strCache>
            </c:strRef>
          </c:tx>
          <c:spPr>
            <a:solidFill>
              <a:schemeClr val="accent3"/>
            </a:solidFill>
            <a:ln>
              <a:noFill/>
            </a:ln>
            <a:effectLst/>
          </c:spPr>
          <c:invertIfNegative val="0"/>
          <c:cat>
            <c:strRef>
              <c:f>'Occurance distance daily'!$H$29:$H$34</c:f>
              <c:strCache>
                <c:ptCount val="5"/>
                <c:pt idx="0">
                  <c:v>Monday</c:v>
                </c:pt>
                <c:pt idx="1">
                  <c:v>Tuesday</c:v>
                </c:pt>
                <c:pt idx="2">
                  <c:v>Wednesday</c:v>
                </c:pt>
                <c:pt idx="3">
                  <c:v>Thursday</c:v>
                </c:pt>
                <c:pt idx="4">
                  <c:v>Friday</c:v>
                </c:pt>
              </c:strCache>
            </c:strRef>
          </c:cat>
          <c:val>
            <c:numRef>
              <c:f>'Occurance distance daily'!$J$29:$J$34</c:f>
              <c:numCache>
                <c:formatCode>General</c:formatCode>
                <c:ptCount val="5"/>
                <c:pt idx="0">
                  <c:v>6.1403508771929814E-2</c:v>
                </c:pt>
                <c:pt idx="1">
                  <c:v>5.4166666666666662E-2</c:v>
                </c:pt>
                <c:pt idx="2">
                  <c:v>7.1428571428571425E-2</c:v>
                </c:pt>
                <c:pt idx="3">
                  <c:v>7.1428571428571425E-2</c:v>
                </c:pt>
                <c:pt idx="4">
                  <c:v>5.5555555555555546E-2</c:v>
                </c:pt>
              </c:numCache>
            </c:numRef>
          </c:val>
          <c:extLst>
            <c:ext xmlns:c16="http://schemas.microsoft.com/office/drawing/2014/chart" uri="{C3380CC4-5D6E-409C-BE32-E72D297353CC}">
              <c16:uniqueId val="{00000000-5E29-4C1C-B7E7-24131E277D9E}"/>
            </c:ext>
          </c:extLst>
        </c:ser>
        <c:dLbls>
          <c:showLegendKey val="0"/>
          <c:showVal val="0"/>
          <c:showCatName val="0"/>
          <c:showSerName val="0"/>
          <c:showPercent val="0"/>
          <c:showBubbleSize val="0"/>
        </c:dLbls>
        <c:gapWidth val="247"/>
        <c:axId val="406224800"/>
        <c:axId val="406229392"/>
      </c:barChart>
      <c:lineChart>
        <c:grouping val="stacked"/>
        <c:varyColors val="0"/>
        <c:ser>
          <c:idx val="0"/>
          <c:order val="0"/>
          <c:tx>
            <c:strRef>
              <c:f>'Occurance distance daily'!$I$28</c:f>
              <c:strCache>
                <c:ptCount val="1"/>
                <c:pt idx="0">
                  <c:v>Average of Steps</c:v>
                </c:pt>
              </c:strCache>
            </c:strRef>
          </c:tx>
          <c:spPr>
            <a:ln w="22225" cap="rnd">
              <a:solidFill>
                <a:schemeClr val="accent1"/>
              </a:solidFill>
              <a:round/>
            </a:ln>
            <a:effectLst/>
          </c:spPr>
          <c:marker>
            <c:symbol val="circle"/>
            <c:size val="6"/>
            <c:spPr>
              <a:solidFill>
                <a:schemeClr val="lt1"/>
              </a:solidFill>
              <a:ln w="15875">
                <a:solidFill>
                  <a:schemeClr val="accent1"/>
                </a:solidFill>
                <a:round/>
              </a:ln>
              <a:effectLst/>
            </c:spPr>
          </c:marker>
          <c:cat>
            <c:strRef>
              <c:f>'Occurance distance daily'!$H$29:$H$34</c:f>
              <c:strCache>
                <c:ptCount val="5"/>
                <c:pt idx="0">
                  <c:v>Monday</c:v>
                </c:pt>
                <c:pt idx="1">
                  <c:v>Tuesday</c:v>
                </c:pt>
                <c:pt idx="2">
                  <c:v>Wednesday</c:v>
                </c:pt>
                <c:pt idx="3">
                  <c:v>Thursday</c:v>
                </c:pt>
                <c:pt idx="4">
                  <c:v>Friday</c:v>
                </c:pt>
              </c:strCache>
            </c:strRef>
          </c:cat>
          <c:val>
            <c:numRef>
              <c:f>'Occurance distance daily'!$I$29:$I$34</c:f>
              <c:numCache>
                <c:formatCode>General</c:formatCode>
                <c:ptCount val="5"/>
                <c:pt idx="0">
                  <c:v>2902.5</c:v>
                </c:pt>
                <c:pt idx="1">
                  <c:v>8640</c:v>
                </c:pt>
                <c:pt idx="2">
                  <c:v>4725</c:v>
                </c:pt>
                <c:pt idx="3">
                  <c:v>4792.5</c:v>
                </c:pt>
                <c:pt idx="4">
                  <c:v>6750</c:v>
                </c:pt>
              </c:numCache>
            </c:numRef>
          </c:val>
          <c:smooth val="0"/>
          <c:extLst>
            <c:ext xmlns:c16="http://schemas.microsoft.com/office/drawing/2014/chart" uri="{C3380CC4-5D6E-409C-BE32-E72D297353CC}">
              <c16:uniqueId val="{00000001-5E29-4C1C-B7E7-24131E277D9E}"/>
            </c:ext>
          </c:extLst>
        </c:ser>
        <c:dLbls>
          <c:showLegendKey val="0"/>
          <c:showVal val="0"/>
          <c:showCatName val="0"/>
          <c:showSerName val="0"/>
          <c:showPercent val="0"/>
          <c:showBubbleSize val="0"/>
        </c:dLbls>
        <c:marker val="1"/>
        <c:smooth val="0"/>
        <c:axId val="406219224"/>
        <c:axId val="406217256"/>
      </c:lineChart>
      <c:valAx>
        <c:axId val="406229392"/>
        <c:scaling>
          <c:orientation val="minMax"/>
        </c:scaling>
        <c:delete val="0"/>
        <c:axPos val="r"/>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crossAx val="406224800"/>
        <c:crosses val="max"/>
        <c:crossBetween val="between"/>
      </c:valAx>
      <c:catAx>
        <c:axId val="406224800"/>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dk1">
                    <a:lumMod val="65000"/>
                    <a:lumOff val="35000"/>
                  </a:schemeClr>
                </a:solidFill>
                <a:latin typeface="+mn-lt"/>
                <a:ea typeface="+mn-ea"/>
                <a:cs typeface="+mn-cs"/>
              </a:defRPr>
            </a:pPr>
            <a:endParaRPr lang="en-US"/>
          </a:p>
        </c:txPr>
        <c:crossAx val="406229392"/>
        <c:crosses val="autoZero"/>
        <c:auto val="1"/>
        <c:lblAlgn val="ctr"/>
        <c:lblOffset val="100"/>
        <c:noMultiLvlLbl val="0"/>
      </c:catAx>
      <c:valAx>
        <c:axId val="40621725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crossAx val="406219224"/>
        <c:crosses val="autoZero"/>
        <c:crossBetween val="between"/>
      </c:valAx>
      <c:catAx>
        <c:axId val="406219224"/>
        <c:scaling>
          <c:orientation val="minMax"/>
        </c:scaling>
        <c:delete val="1"/>
        <c:axPos val="b"/>
        <c:numFmt formatCode="General" sourceLinked="1"/>
        <c:majorTickMark val="out"/>
        <c:minorTickMark val="none"/>
        <c:tickLblPos val="nextTo"/>
        <c:crossAx val="406217256"/>
        <c:crosses val="autoZero"/>
        <c:auto val="1"/>
        <c:lblAlgn val="ctr"/>
        <c:lblOffset val="100"/>
        <c:noMultiLvlLbl val="0"/>
      </c:catAx>
      <c:spPr>
        <a:pattFill prst="ltDnDiag">
          <a:fgClr>
            <a:schemeClr val="dk1">
              <a:lumMod val="15000"/>
              <a:lumOff val="85000"/>
            </a:schemeClr>
          </a:fgClr>
          <a:bgClr>
            <a:schemeClr val="lt1"/>
          </a:bgClr>
        </a:pattFill>
        <a:ln>
          <a:noFill/>
        </a:ln>
        <a:effectLst/>
      </c:spPr>
    </c:plotArea>
    <c:legend>
      <c:legendPos val="r"/>
      <c:layout>
        <c:manualLayout>
          <c:xMode val="edge"/>
          <c:yMode val="edge"/>
          <c:x val="0.81111824217663997"/>
          <c:y val="0.44862881286094675"/>
          <c:w val="0.17212532454987112"/>
          <c:h val="0.34799475748103048"/>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[2019 SES Data Interval Episodic Severity 3-5 levels + Engagement - Annalie Halim.xlsx]Daily ave ES vs dist!PivotTable3</c:name>
    <c:fmtId val="10"/>
  </c:pivotSource>
  <c:chart>
    <c:title>
      <c:tx>
        <c:rich>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r>
              <a:rPr lang="en-AU" dirty="0" smtClean="0"/>
              <a:t>Student 4 </a:t>
            </a:r>
            <a:r>
              <a:rPr lang="en-AU" dirty="0" smtClean="0"/>
              <a:t>steps walked vs </a:t>
            </a:r>
            <a:r>
              <a:rPr lang="en-AU" dirty="0"/>
              <a:t>Occurrence of ED</a:t>
            </a:r>
          </a:p>
        </c:rich>
      </c:tx>
      <c:layout/>
      <c:overlay val="0"/>
      <c:spPr>
        <a:noFill/>
        <a:ln>
          <a:noFill/>
        </a:ln>
        <a:effectLst/>
      </c:spPr>
      <c:txPr>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endParaRPr lang="en-US"/>
        </a:p>
      </c:txPr>
    </c:title>
    <c:autoTitleDeleted val="0"/>
    <c:pivotFmts>
      <c:pivotFmt>
        <c:idx val="0"/>
      </c:pivotFmt>
      <c:pivotFmt>
        <c:idx val="1"/>
      </c:pivotFmt>
      <c:pivotFmt>
        <c:idx val="2"/>
      </c:pivotFmt>
      <c:pivotFmt>
        <c:idx val="3"/>
      </c:pivotFmt>
      <c:pivotFmt>
        <c:idx val="4"/>
      </c:pivotFmt>
      <c:pivotFmt>
        <c:idx val="5"/>
      </c:pivotFmt>
      <c:pivotFmt>
        <c:idx val="6"/>
        <c:spPr>
          <a:solidFill>
            <a:schemeClr val="accent1"/>
          </a:solidFill>
          <a:ln>
            <a:noFill/>
          </a:ln>
          <a:effectLst/>
        </c:spPr>
        <c:marker>
          <c:symbol val="none"/>
        </c:marker>
      </c:pivotFmt>
      <c:pivotFmt>
        <c:idx val="7"/>
        <c:spPr>
          <a:solidFill>
            <a:schemeClr val="accent1"/>
          </a:solidFill>
          <a:ln w="22225" cap="rnd">
            <a:solidFill>
              <a:schemeClr val="accent1"/>
            </a:solidFill>
            <a:round/>
          </a:ln>
          <a:effectLst/>
        </c:spPr>
        <c:marker>
          <c:symbol val="circle"/>
          <c:size val="6"/>
          <c:spPr>
            <a:solidFill>
              <a:schemeClr val="lt1"/>
            </a:solidFill>
            <a:ln w="15875">
              <a:solidFill>
                <a:schemeClr val="accent1"/>
              </a:solidFill>
              <a:round/>
            </a:ln>
            <a:effectLst/>
          </c:spPr>
        </c:marker>
      </c:pivotFmt>
      <c:pivotFmt>
        <c:idx val="8"/>
        <c:spPr>
          <a:solidFill>
            <a:schemeClr val="accent1"/>
          </a:solidFill>
          <a:ln>
            <a:noFill/>
          </a:ln>
          <a:effectLst/>
        </c:spPr>
        <c:marker>
          <c:symbol val="none"/>
        </c:marker>
      </c:pivotFmt>
      <c:pivotFmt>
        <c:idx val="9"/>
        <c:spPr>
          <a:solidFill>
            <a:schemeClr val="accent1"/>
          </a:solidFill>
          <a:ln w="22225" cap="rnd">
            <a:solidFill>
              <a:schemeClr val="accent1"/>
            </a:solidFill>
            <a:round/>
          </a:ln>
          <a:effectLst/>
        </c:spPr>
        <c:marker>
          <c:symbol val="circle"/>
          <c:size val="6"/>
          <c:spPr>
            <a:solidFill>
              <a:schemeClr val="lt1"/>
            </a:solidFill>
            <a:ln w="15875">
              <a:solidFill>
                <a:schemeClr val="accent1"/>
              </a:solidFill>
              <a:round/>
            </a:ln>
            <a:effectLst/>
          </c:spPr>
        </c:marker>
      </c:pivotFmt>
    </c:pivotFmts>
    <c:plotArea>
      <c:layout>
        <c:manualLayout>
          <c:layoutTarget val="inner"/>
          <c:xMode val="edge"/>
          <c:yMode val="edge"/>
          <c:x val="8.3143763223492928E-2"/>
          <c:y val="0.15356589147286823"/>
          <c:w val="0.60527365856646731"/>
          <c:h val="0.6366593420008545"/>
        </c:manualLayout>
      </c:layout>
      <c:barChart>
        <c:barDir val="col"/>
        <c:grouping val="clustered"/>
        <c:varyColors val="0"/>
        <c:ser>
          <c:idx val="1"/>
          <c:order val="1"/>
          <c:tx>
            <c:strRef>
              <c:f>'Daily ave ES vs dist'!$F$15</c:f>
              <c:strCache>
                <c:ptCount val="1"/>
                <c:pt idx="0">
                  <c:v>Average of Occurance</c:v>
                </c:pt>
              </c:strCache>
            </c:strRef>
          </c:tx>
          <c:spPr>
            <a:solidFill>
              <a:schemeClr val="accent2"/>
            </a:solidFill>
            <a:ln>
              <a:noFill/>
            </a:ln>
            <a:effectLst/>
          </c:spPr>
          <c:invertIfNegative val="0"/>
          <c:cat>
            <c:strRef>
              <c:f>'Daily ave ES vs dist'!$D$16:$D$21</c:f>
              <c:strCache>
                <c:ptCount val="5"/>
                <c:pt idx="0">
                  <c:v>Monday</c:v>
                </c:pt>
                <c:pt idx="1">
                  <c:v>Tuesday</c:v>
                </c:pt>
                <c:pt idx="2">
                  <c:v>Wednesday</c:v>
                </c:pt>
                <c:pt idx="3">
                  <c:v>Thursday</c:v>
                </c:pt>
                <c:pt idx="4">
                  <c:v>Friday</c:v>
                </c:pt>
              </c:strCache>
            </c:strRef>
          </c:cat>
          <c:val>
            <c:numRef>
              <c:f>'Daily ave ES vs dist'!$F$16:$F$21</c:f>
              <c:numCache>
                <c:formatCode>General</c:formatCode>
                <c:ptCount val="5"/>
                <c:pt idx="0">
                  <c:v>1.368421052631579</c:v>
                </c:pt>
                <c:pt idx="1">
                  <c:v>1.3</c:v>
                </c:pt>
                <c:pt idx="2">
                  <c:v>2.0952380952380953</c:v>
                </c:pt>
                <c:pt idx="3">
                  <c:v>2.1904761904761907</c:v>
                </c:pt>
                <c:pt idx="4">
                  <c:v>1.5714285714285714</c:v>
                </c:pt>
              </c:numCache>
            </c:numRef>
          </c:val>
          <c:extLst>
            <c:ext xmlns:c16="http://schemas.microsoft.com/office/drawing/2014/chart" uri="{C3380CC4-5D6E-409C-BE32-E72D297353CC}">
              <c16:uniqueId val="{00000000-14CA-4280-8B9C-8DE680EFD5E4}"/>
            </c:ext>
          </c:extLst>
        </c:ser>
        <c:dLbls>
          <c:showLegendKey val="0"/>
          <c:showVal val="0"/>
          <c:showCatName val="0"/>
          <c:showSerName val="0"/>
          <c:showPercent val="0"/>
          <c:showBubbleSize val="0"/>
        </c:dLbls>
        <c:gapWidth val="247"/>
        <c:axId val="764467736"/>
        <c:axId val="764471344"/>
      </c:barChart>
      <c:lineChart>
        <c:grouping val="stacked"/>
        <c:varyColors val="0"/>
        <c:ser>
          <c:idx val="0"/>
          <c:order val="0"/>
          <c:tx>
            <c:strRef>
              <c:f>'Daily ave ES vs dist'!$E$15</c:f>
              <c:strCache>
                <c:ptCount val="1"/>
                <c:pt idx="0">
                  <c:v>Average of Steps</c:v>
                </c:pt>
              </c:strCache>
            </c:strRef>
          </c:tx>
          <c:spPr>
            <a:ln w="22225" cap="rnd">
              <a:solidFill>
                <a:schemeClr val="accent1"/>
              </a:solidFill>
              <a:round/>
            </a:ln>
            <a:effectLst/>
          </c:spPr>
          <c:marker>
            <c:symbol val="circle"/>
            <c:size val="6"/>
            <c:spPr>
              <a:solidFill>
                <a:schemeClr val="lt1"/>
              </a:solidFill>
              <a:ln w="15875">
                <a:solidFill>
                  <a:schemeClr val="accent1"/>
                </a:solidFill>
                <a:round/>
              </a:ln>
              <a:effectLst/>
            </c:spPr>
          </c:marker>
          <c:cat>
            <c:strRef>
              <c:f>'Daily ave ES vs dist'!$D$16:$D$21</c:f>
              <c:strCache>
                <c:ptCount val="5"/>
                <c:pt idx="0">
                  <c:v>Monday</c:v>
                </c:pt>
                <c:pt idx="1">
                  <c:v>Tuesday</c:v>
                </c:pt>
                <c:pt idx="2">
                  <c:v>Wednesday</c:v>
                </c:pt>
                <c:pt idx="3">
                  <c:v>Thursday</c:v>
                </c:pt>
                <c:pt idx="4">
                  <c:v>Friday</c:v>
                </c:pt>
              </c:strCache>
            </c:strRef>
          </c:cat>
          <c:val>
            <c:numRef>
              <c:f>'Daily ave ES vs dist'!$E$16:$E$21</c:f>
              <c:numCache>
                <c:formatCode>General</c:formatCode>
                <c:ptCount val="5"/>
                <c:pt idx="0">
                  <c:v>6822.3999999999969</c:v>
                </c:pt>
                <c:pt idx="1">
                  <c:v>7568.6</c:v>
                </c:pt>
                <c:pt idx="2">
                  <c:v>5543.199999999998</c:v>
                </c:pt>
                <c:pt idx="3">
                  <c:v>3411.1999999999985</c:v>
                </c:pt>
                <c:pt idx="4">
                  <c:v>6822.3999999999969</c:v>
                </c:pt>
              </c:numCache>
            </c:numRef>
          </c:val>
          <c:smooth val="0"/>
          <c:extLst>
            <c:ext xmlns:c16="http://schemas.microsoft.com/office/drawing/2014/chart" uri="{C3380CC4-5D6E-409C-BE32-E72D297353CC}">
              <c16:uniqueId val="{00000001-14CA-4280-8B9C-8DE680EFD5E4}"/>
            </c:ext>
          </c:extLst>
        </c:ser>
        <c:dLbls>
          <c:showLegendKey val="0"/>
          <c:showVal val="0"/>
          <c:showCatName val="0"/>
          <c:showSerName val="0"/>
          <c:showPercent val="0"/>
          <c:showBubbleSize val="0"/>
        </c:dLbls>
        <c:marker val="1"/>
        <c:smooth val="0"/>
        <c:axId val="693972544"/>
        <c:axId val="693973856"/>
      </c:lineChart>
      <c:catAx>
        <c:axId val="693972544"/>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dk1">
                    <a:lumMod val="65000"/>
                    <a:lumOff val="35000"/>
                  </a:schemeClr>
                </a:solidFill>
                <a:latin typeface="+mn-lt"/>
                <a:ea typeface="+mn-ea"/>
                <a:cs typeface="+mn-cs"/>
              </a:defRPr>
            </a:pPr>
            <a:endParaRPr lang="en-US"/>
          </a:p>
        </c:txPr>
        <c:crossAx val="693973856"/>
        <c:crosses val="autoZero"/>
        <c:auto val="1"/>
        <c:lblAlgn val="ctr"/>
        <c:lblOffset val="100"/>
        <c:noMultiLvlLbl val="0"/>
      </c:catAx>
      <c:valAx>
        <c:axId val="693973856"/>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crossAx val="693972544"/>
        <c:crosses val="autoZero"/>
        <c:crossBetween val="between"/>
      </c:valAx>
      <c:valAx>
        <c:axId val="764471344"/>
        <c:scaling>
          <c:orientation val="minMax"/>
        </c:scaling>
        <c:delete val="0"/>
        <c:axPos val="r"/>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crossAx val="764467736"/>
        <c:crosses val="max"/>
        <c:crossBetween val="between"/>
      </c:valAx>
      <c:catAx>
        <c:axId val="764467736"/>
        <c:scaling>
          <c:orientation val="minMax"/>
        </c:scaling>
        <c:delete val="1"/>
        <c:axPos val="b"/>
        <c:numFmt formatCode="General" sourceLinked="1"/>
        <c:majorTickMark val="out"/>
        <c:minorTickMark val="none"/>
        <c:tickLblPos val="nextTo"/>
        <c:crossAx val="764471344"/>
        <c:crosses val="autoZero"/>
        <c:auto val="1"/>
        <c:lblAlgn val="ctr"/>
        <c:lblOffset val="100"/>
        <c:noMultiLvlLbl val="0"/>
      </c:catAx>
      <c:spPr>
        <a:pattFill prst="ltDnDiag">
          <a:fgClr>
            <a:schemeClr val="dk1">
              <a:lumMod val="15000"/>
              <a:lumOff val="85000"/>
            </a:schemeClr>
          </a:fgClr>
          <a:bgClr>
            <a:schemeClr val="lt1"/>
          </a:bgClr>
        </a:pattFill>
        <a:ln>
          <a:noFill/>
        </a:ln>
        <a:effectLst/>
      </c:spPr>
    </c:plotArea>
    <c:legend>
      <c:legendPos val="r"/>
      <c:layout>
        <c:manualLayout>
          <c:xMode val="edge"/>
          <c:yMode val="edge"/>
          <c:x val="0.78475089177587087"/>
          <c:y val="0.49107489470792898"/>
          <c:w val="0.18891757022293218"/>
          <c:h val="0.25668741988646765"/>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1">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10.xml><?xml version="1.0" encoding="utf-8"?>
<cs:chartStyle xmlns:cs="http://schemas.microsoft.com/office/drawing/2012/chartStyle" xmlns:a="http://schemas.openxmlformats.org/drawingml/2006/main" id="221">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2.xml><?xml version="1.0" encoding="utf-8"?>
<cs:chartStyle xmlns:cs="http://schemas.microsoft.com/office/drawing/2012/chartStyle" xmlns:a="http://schemas.openxmlformats.org/drawingml/2006/main" id="221">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3.xml><?xml version="1.0" encoding="utf-8"?>
<cs:chartStyle xmlns:cs="http://schemas.microsoft.com/office/drawing/2012/chartStyle" xmlns:a="http://schemas.openxmlformats.org/drawingml/2006/main" id="221">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4.xml><?xml version="1.0" encoding="utf-8"?>
<cs:chartStyle xmlns:cs="http://schemas.microsoft.com/office/drawing/2012/chartStyle" xmlns:a="http://schemas.openxmlformats.org/drawingml/2006/main" id="221">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5.xml><?xml version="1.0" encoding="utf-8"?>
<cs:chartStyle xmlns:cs="http://schemas.microsoft.com/office/drawing/2012/chartStyle" xmlns:a="http://schemas.openxmlformats.org/drawingml/2006/main" id="221">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6.xml><?xml version="1.0" encoding="utf-8"?>
<cs:chartStyle xmlns:cs="http://schemas.microsoft.com/office/drawing/2012/chartStyle" xmlns:a="http://schemas.openxmlformats.org/drawingml/2006/main" id="221">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7.xml><?xml version="1.0" encoding="utf-8"?>
<cs:chartStyle xmlns:cs="http://schemas.microsoft.com/office/drawing/2012/chartStyle" xmlns:a="http://schemas.openxmlformats.org/drawingml/2006/main" id="221">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8.xml><?xml version="1.0" encoding="utf-8"?>
<cs:chartStyle xmlns:cs="http://schemas.microsoft.com/office/drawing/2012/chartStyle" xmlns:a="http://schemas.openxmlformats.org/drawingml/2006/main" id="221">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9.xml><?xml version="1.0" encoding="utf-8"?>
<cs:chartStyle xmlns:cs="http://schemas.microsoft.com/office/drawing/2012/chartStyle" xmlns:a="http://schemas.openxmlformats.org/drawingml/2006/main" id="221">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9C7748D-F102-4EAD-A493-339D6ECAA2C3}" type="datetimeFigureOut">
              <a:rPr lang="en-AU" smtClean="0"/>
              <a:t>12/09/2019</a:t>
            </a:fld>
            <a:endParaRPr lang="en-AU"/>
          </a:p>
        </p:txBody>
      </p:sp>
      <p:sp>
        <p:nvSpPr>
          <p:cNvPr id="5" name="Footer Placeholder 4"/>
          <p:cNvSpPr>
            <a:spLocks noGrp="1"/>
          </p:cNvSpPr>
          <p:nvPr>
            <p:ph type="ftr" sz="quarter" idx="11"/>
          </p:nvPr>
        </p:nvSpPr>
        <p:spPr/>
        <p:txBody>
          <a:bodyPr/>
          <a:lstStyle/>
          <a:p>
            <a:endParaRPr lang="en-A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D38BFFE-5FE5-4221-B6AD-0DE074131EC2}" type="slidenum">
              <a:rPr lang="en-AU" smtClean="0"/>
              <a:t>‹#›</a:t>
            </a:fld>
            <a:endParaRPr lang="en-AU"/>
          </a:p>
        </p:txBody>
      </p:sp>
    </p:spTree>
    <p:extLst>
      <p:ext uri="{BB962C8B-B14F-4D97-AF65-F5344CB8AC3E}">
        <p14:creationId xmlns:p14="http://schemas.microsoft.com/office/powerpoint/2010/main" val="3157579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9C7748D-F102-4EAD-A493-339D6ECAA2C3}" type="datetimeFigureOut">
              <a:rPr lang="en-AU" smtClean="0"/>
              <a:t>12/09/2019</a:t>
            </a:fld>
            <a:endParaRPr lang="en-AU"/>
          </a:p>
        </p:txBody>
      </p:sp>
      <p:sp>
        <p:nvSpPr>
          <p:cNvPr id="5" name="Footer Placeholder 4"/>
          <p:cNvSpPr>
            <a:spLocks noGrp="1"/>
          </p:cNvSpPr>
          <p:nvPr>
            <p:ph type="ftr" sz="quarter" idx="11"/>
          </p:nvPr>
        </p:nvSpPr>
        <p:spPr/>
        <p:txBody>
          <a:bodyPr/>
          <a:lstStyle/>
          <a:p>
            <a:endParaRPr lang="en-A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D38BFFE-5FE5-4221-B6AD-0DE074131EC2}" type="slidenum">
              <a:rPr lang="en-AU" smtClean="0"/>
              <a:t>‹#›</a:t>
            </a:fld>
            <a:endParaRPr lang="en-AU"/>
          </a:p>
        </p:txBody>
      </p:sp>
    </p:spTree>
    <p:extLst>
      <p:ext uri="{BB962C8B-B14F-4D97-AF65-F5344CB8AC3E}">
        <p14:creationId xmlns:p14="http://schemas.microsoft.com/office/powerpoint/2010/main" val="4154251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9C7748D-F102-4EAD-A493-339D6ECAA2C3}" type="datetimeFigureOut">
              <a:rPr lang="en-AU" smtClean="0"/>
              <a:t>12/09/2019</a:t>
            </a:fld>
            <a:endParaRPr lang="en-AU"/>
          </a:p>
        </p:txBody>
      </p:sp>
      <p:sp>
        <p:nvSpPr>
          <p:cNvPr id="5" name="Footer Placeholder 4"/>
          <p:cNvSpPr>
            <a:spLocks noGrp="1"/>
          </p:cNvSpPr>
          <p:nvPr>
            <p:ph type="ftr" sz="quarter" idx="11"/>
          </p:nvPr>
        </p:nvSpPr>
        <p:spPr/>
        <p:txBody>
          <a:bodyPr/>
          <a:lstStyle/>
          <a:p>
            <a:endParaRPr lang="en-A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D38BFFE-5FE5-4221-B6AD-0DE074131EC2}" type="slidenum">
              <a:rPr lang="en-AU" smtClean="0"/>
              <a:t>‹#›</a:t>
            </a:fld>
            <a:endParaRPr lang="en-A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665183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9C7748D-F102-4EAD-A493-339D6ECAA2C3}" type="datetimeFigureOut">
              <a:rPr lang="en-AU" smtClean="0"/>
              <a:t>12/09/2019</a:t>
            </a:fld>
            <a:endParaRPr lang="en-AU"/>
          </a:p>
        </p:txBody>
      </p:sp>
      <p:sp>
        <p:nvSpPr>
          <p:cNvPr id="6" name="Footer Placeholder 5"/>
          <p:cNvSpPr>
            <a:spLocks noGrp="1"/>
          </p:cNvSpPr>
          <p:nvPr>
            <p:ph type="ftr" sz="quarter" idx="11"/>
          </p:nvPr>
        </p:nvSpPr>
        <p:spPr/>
        <p:txBody>
          <a:bodyPr/>
          <a:lstStyle/>
          <a:p>
            <a:endParaRPr lang="en-A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D38BFFE-5FE5-4221-B6AD-0DE074131EC2}" type="slidenum">
              <a:rPr lang="en-AU" smtClean="0"/>
              <a:t>‹#›</a:t>
            </a:fld>
            <a:endParaRPr lang="en-AU"/>
          </a:p>
        </p:txBody>
      </p:sp>
    </p:spTree>
    <p:extLst>
      <p:ext uri="{BB962C8B-B14F-4D97-AF65-F5344CB8AC3E}">
        <p14:creationId xmlns:p14="http://schemas.microsoft.com/office/powerpoint/2010/main" val="27175118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9C7748D-F102-4EAD-A493-339D6ECAA2C3}" type="datetimeFigureOut">
              <a:rPr lang="en-AU" smtClean="0"/>
              <a:t>12/09/2019</a:t>
            </a:fld>
            <a:endParaRPr lang="en-AU"/>
          </a:p>
        </p:txBody>
      </p:sp>
      <p:sp>
        <p:nvSpPr>
          <p:cNvPr id="6" name="Footer Placeholder 5"/>
          <p:cNvSpPr>
            <a:spLocks noGrp="1"/>
          </p:cNvSpPr>
          <p:nvPr>
            <p:ph type="ftr" sz="quarter" idx="11"/>
          </p:nvPr>
        </p:nvSpPr>
        <p:spPr/>
        <p:txBody>
          <a:bodyPr/>
          <a:lstStyle/>
          <a:p>
            <a:endParaRPr lang="en-A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D38BFFE-5FE5-4221-B6AD-0DE074131EC2}" type="slidenum">
              <a:rPr lang="en-AU" smtClean="0"/>
              <a:t>‹#›</a:t>
            </a:fld>
            <a:endParaRPr lang="en-A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04724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9C7748D-F102-4EAD-A493-339D6ECAA2C3}" type="datetimeFigureOut">
              <a:rPr lang="en-AU" smtClean="0"/>
              <a:t>12/09/2019</a:t>
            </a:fld>
            <a:endParaRPr lang="en-AU"/>
          </a:p>
        </p:txBody>
      </p:sp>
      <p:sp>
        <p:nvSpPr>
          <p:cNvPr id="6" name="Footer Placeholder 5"/>
          <p:cNvSpPr>
            <a:spLocks noGrp="1"/>
          </p:cNvSpPr>
          <p:nvPr>
            <p:ph type="ftr" sz="quarter" idx="11"/>
          </p:nvPr>
        </p:nvSpPr>
        <p:spPr/>
        <p:txBody>
          <a:bodyPr/>
          <a:lstStyle/>
          <a:p>
            <a:endParaRPr lang="en-A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D38BFFE-5FE5-4221-B6AD-0DE074131EC2}" type="slidenum">
              <a:rPr lang="en-AU" smtClean="0"/>
              <a:t>‹#›</a:t>
            </a:fld>
            <a:endParaRPr lang="en-AU"/>
          </a:p>
        </p:txBody>
      </p:sp>
    </p:spTree>
    <p:extLst>
      <p:ext uri="{BB962C8B-B14F-4D97-AF65-F5344CB8AC3E}">
        <p14:creationId xmlns:p14="http://schemas.microsoft.com/office/powerpoint/2010/main" val="19826361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9C7748D-F102-4EAD-A493-339D6ECAA2C3}" type="datetimeFigureOut">
              <a:rPr lang="en-AU" smtClean="0"/>
              <a:t>12/09/2019</a:t>
            </a:fld>
            <a:endParaRPr lang="en-AU"/>
          </a:p>
        </p:txBody>
      </p:sp>
      <p:sp>
        <p:nvSpPr>
          <p:cNvPr id="5" name="Footer Placeholder 4"/>
          <p:cNvSpPr>
            <a:spLocks noGrp="1"/>
          </p:cNvSpPr>
          <p:nvPr>
            <p:ph type="ftr" sz="quarter" idx="11"/>
          </p:nvPr>
        </p:nvSpPr>
        <p:spPr/>
        <p:txBody>
          <a:bodyPr/>
          <a:lstStyle/>
          <a:p>
            <a:endParaRPr lang="en-A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D38BFFE-5FE5-4221-B6AD-0DE074131EC2}" type="slidenum">
              <a:rPr lang="en-AU" smtClean="0"/>
              <a:t>‹#›</a:t>
            </a:fld>
            <a:endParaRPr lang="en-AU"/>
          </a:p>
        </p:txBody>
      </p:sp>
    </p:spTree>
    <p:extLst>
      <p:ext uri="{BB962C8B-B14F-4D97-AF65-F5344CB8AC3E}">
        <p14:creationId xmlns:p14="http://schemas.microsoft.com/office/powerpoint/2010/main" val="619542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9C7748D-F102-4EAD-A493-339D6ECAA2C3}" type="datetimeFigureOut">
              <a:rPr lang="en-AU" smtClean="0"/>
              <a:t>12/09/2019</a:t>
            </a:fld>
            <a:endParaRPr lang="en-AU"/>
          </a:p>
        </p:txBody>
      </p:sp>
      <p:sp>
        <p:nvSpPr>
          <p:cNvPr id="5" name="Footer Placeholder 4"/>
          <p:cNvSpPr>
            <a:spLocks noGrp="1"/>
          </p:cNvSpPr>
          <p:nvPr>
            <p:ph type="ftr" sz="quarter" idx="11"/>
          </p:nvPr>
        </p:nvSpPr>
        <p:spPr/>
        <p:txBody>
          <a:bodyPr/>
          <a:lstStyle/>
          <a:p>
            <a:endParaRPr lang="en-A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D38BFFE-5FE5-4221-B6AD-0DE074131EC2}" type="slidenum">
              <a:rPr lang="en-AU" smtClean="0"/>
              <a:t>‹#›</a:t>
            </a:fld>
            <a:endParaRPr lang="en-AU"/>
          </a:p>
        </p:txBody>
      </p:sp>
    </p:spTree>
    <p:extLst>
      <p:ext uri="{BB962C8B-B14F-4D97-AF65-F5344CB8AC3E}">
        <p14:creationId xmlns:p14="http://schemas.microsoft.com/office/powerpoint/2010/main" val="2720870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9C7748D-F102-4EAD-A493-339D6ECAA2C3}" type="datetimeFigureOut">
              <a:rPr lang="en-AU" smtClean="0"/>
              <a:t>12/09/2019</a:t>
            </a:fld>
            <a:endParaRPr lang="en-AU"/>
          </a:p>
        </p:txBody>
      </p:sp>
      <p:sp>
        <p:nvSpPr>
          <p:cNvPr id="5" name="Footer Placeholder 4"/>
          <p:cNvSpPr>
            <a:spLocks noGrp="1"/>
          </p:cNvSpPr>
          <p:nvPr>
            <p:ph type="ftr" sz="quarter" idx="11"/>
          </p:nvPr>
        </p:nvSpPr>
        <p:spPr/>
        <p:txBody>
          <a:bodyPr/>
          <a:lstStyle/>
          <a:p>
            <a:endParaRPr lang="en-A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D38BFFE-5FE5-4221-B6AD-0DE074131EC2}" type="slidenum">
              <a:rPr lang="en-AU" smtClean="0"/>
              <a:t>‹#›</a:t>
            </a:fld>
            <a:endParaRPr lang="en-AU"/>
          </a:p>
        </p:txBody>
      </p:sp>
    </p:spTree>
    <p:extLst>
      <p:ext uri="{BB962C8B-B14F-4D97-AF65-F5344CB8AC3E}">
        <p14:creationId xmlns:p14="http://schemas.microsoft.com/office/powerpoint/2010/main" val="4004439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9C7748D-F102-4EAD-A493-339D6ECAA2C3}" type="datetimeFigureOut">
              <a:rPr lang="en-AU" smtClean="0"/>
              <a:t>12/09/2019</a:t>
            </a:fld>
            <a:endParaRPr lang="en-AU"/>
          </a:p>
        </p:txBody>
      </p:sp>
      <p:sp>
        <p:nvSpPr>
          <p:cNvPr id="5" name="Footer Placeholder 4"/>
          <p:cNvSpPr>
            <a:spLocks noGrp="1"/>
          </p:cNvSpPr>
          <p:nvPr>
            <p:ph type="ftr" sz="quarter" idx="11"/>
          </p:nvPr>
        </p:nvSpPr>
        <p:spPr/>
        <p:txBody>
          <a:bodyPr/>
          <a:lstStyle/>
          <a:p>
            <a:endParaRPr lang="en-A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D38BFFE-5FE5-4221-B6AD-0DE074131EC2}" type="slidenum">
              <a:rPr lang="en-AU" smtClean="0"/>
              <a:t>‹#›</a:t>
            </a:fld>
            <a:endParaRPr lang="en-AU"/>
          </a:p>
        </p:txBody>
      </p:sp>
    </p:spTree>
    <p:extLst>
      <p:ext uri="{BB962C8B-B14F-4D97-AF65-F5344CB8AC3E}">
        <p14:creationId xmlns:p14="http://schemas.microsoft.com/office/powerpoint/2010/main" val="3846728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9C7748D-F102-4EAD-A493-339D6ECAA2C3}" type="datetimeFigureOut">
              <a:rPr lang="en-AU" smtClean="0"/>
              <a:t>12/09/2019</a:t>
            </a:fld>
            <a:endParaRPr lang="en-AU"/>
          </a:p>
        </p:txBody>
      </p:sp>
      <p:sp>
        <p:nvSpPr>
          <p:cNvPr id="6" name="Footer Placeholder 5"/>
          <p:cNvSpPr>
            <a:spLocks noGrp="1"/>
          </p:cNvSpPr>
          <p:nvPr>
            <p:ph type="ftr" sz="quarter" idx="11"/>
          </p:nvPr>
        </p:nvSpPr>
        <p:spPr/>
        <p:txBody>
          <a:bodyPr/>
          <a:lstStyle/>
          <a:p>
            <a:endParaRPr lang="en-A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D38BFFE-5FE5-4221-B6AD-0DE074131EC2}" type="slidenum">
              <a:rPr lang="en-AU" smtClean="0"/>
              <a:t>‹#›</a:t>
            </a:fld>
            <a:endParaRPr lang="en-AU"/>
          </a:p>
        </p:txBody>
      </p:sp>
    </p:spTree>
    <p:extLst>
      <p:ext uri="{BB962C8B-B14F-4D97-AF65-F5344CB8AC3E}">
        <p14:creationId xmlns:p14="http://schemas.microsoft.com/office/powerpoint/2010/main" val="2844867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9C7748D-F102-4EAD-A493-339D6ECAA2C3}" type="datetimeFigureOut">
              <a:rPr lang="en-AU" smtClean="0"/>
              <a:t>12/09/2019</a:t>
            </a:fld>
            <a:endParaRPr lang="en-AU"/>
          </a:p>
        </p:txBody>
      </p:sp>
      <p:sp>
        <p:nvSpPr>
          <p:cNvPr id="8" name="Footer Placeholder 7"/>
          <p:cNvSpPr>
            <a:spLocks noGrp="1"/>
          </p:cNvSpPr>
          <p:nvPr>
            <p:ph type="ftr" sz="quarter" idx="11"/>
          </p:nvPr>
        </p:nvSpPr>
        <p:spPr/>
        <p:txBody>
          <a:bodyPr/>
          <a:lstStyle/>
          <a:p>
            <a:endParaRPr lang="en-A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D38BFFE-5FE5-4221-B6AD-0DE074131EC2}" type="slidenum">
              <a:rPr lang="en-AU" smtClean="0"/>
              <a:t>‹#›</a:t>
            </a:fld>
            <a:endParaRPr lang="en-AU"/>
          </a:p>
        </p:txBody>
      </p:sp>
    </p:spTree>
    <p:extLst>
      <p:ext uri="{BB962C8B-B14F-4D97-AF65-F5344CB8AC3E}">
        <p14:creationId xmlns:p14="http://schemas.microsoft.com/office/powerpoint/2010/main" val="3772160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9C7748D-F102-4EAD-A493-339D6ECAA2C3}" type="datetimeFigureOut">
              <a:rPr lang="en-AU" smtClean="0"/>
              <a:t>12/09/2019</a:t>
            </a:fld>
            <a:endParaRPr lang="en-AU"/>
          </a:p>
        </p:txBody>
      </p:sp>
      <p:sp>
        <p:nvSpPr>
          <p:cNvPr id="4" name="Footer Placeholder 3"/>
          <p:cNvSpPr>
            <a:spLocks noGrp="1"/>
          </p:cNvSpPr>
          <p:nvPr>
            <p:ph type="ftr" sz="quarter" idx="11"/>
          </p:nvPr>
        </p:nvSpPr>
        <p:spPr/>
        <p:txBody>
          <a:bodyPr/>
          <a:lstStyle/>
          <a:p>
            <a:endParaRPr lang="en-A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D38BFFE-5FE5-4221-B6AD-0DE074131EC2}" type="slidenum">
              <a:rPr lang="en-AU" smtClean="0"/>
              <a:t>‹#›</a:t>
            </a:fld>
            <a:endParaRPr lang="en-AU"/>
          </a:p>
        </p:txBody>
      </p:sp>
    </p:spTree>
    <p:extLst>
      <p:ext uri="{BB962C8B-B14F-4D97-AF65-F5344CB8AC3E}">
        <p14:creationId xmlns:p14="http://schemas.microsoft.com/office/powerpoint/2010/main" val="64334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C7748D-F102-4EAD-A493-339D6ECAA2C3}" type="datetimeFigureOut">
              <a:rPr lang="en-AU" smtClean="0"/>
              <a:t>12/09/2019</a:t>
            </a:fld>
            <a:endParaRPr lang="en-AU"/>
          </a:p>
        </p:txBody>
      </p:sp>
      <p:sp>
        <p:nvSpPr>
          <p:cNvPr id="3" name="Footer Placeholder 2"/>
          <p:cNvSpPr>
            <a:spLocks noGrp="1"/>
          </p:cNvSpPr>
          <p:nvPr>
            <p:ph type="ftr" sz="quarter" idx="11"/>
          </p:nvPr>
        </p:nvSpPr>
        <p:spPr/>
        <p:txBody>
          <a:bodyPr/>
          <a:lstStyle/>
          <a:p>
            <a:endParaRPr lang="en-A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D38BFFE-5FE5-4221-B6AD-0DE074131EC2}" type="slidenum">
              <a:rPr lang="en-AU" smtClean="0"/>
              <a:t>‹#›</a:t>
            </a:fld>
            <a:endParaRPr lang="en-AU"/>
          </a:p>
        </p:txBody>
      </p:sp>
    </p:spTree>
    <p:extLst>
      <p:ext uri="{BB962C8B-B14F-4D97-AF65-F5344CB8AC3E}">
        <p14:creationId xmlns:p14="http://schemas.microsoft.com/office/powerpoint/2010/main" val="2681697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9C7748D-F102-4EAD-A493-339D6ECAA2C3}" type="datetimeFigureOut">
              <a:rPr lang="en-AU" smtClean="0"/>
              <a:t>12/09/2019</a:t>
            </a:fld>
            <a:endParaRPr lang="en-AU"/>
          </a:p>
        </p:txBody>
      </p:sp>
      <p:sp>
        <p:nvSpPr>
          <p:cNvPr id="6" name="Footer Placeholder 5"/>
          <p:cNvSpPr>
            <a:spLocks noGrp="1"/>
          </p:cNvSpPr>
          <p:nvPr>
            <p:ph type="ftr" sz="quarter" idx="11"/>
          </p:nvPr>
        </p:nvSpPr>
        <p:spPr/>
        <p:txBody>
          <a:bodyPr/>
          <a:lstStyle/>
          <a:p>
            <a:endParaRPr lang="en-A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D38BFFE-5FE5-4221-B6AD-0DE074131EC2}" type="slidenum">
              <a:rPr lang="en-AU" smtClean="0"/>
              <a:t>‹#›</a:t>
            </a:fld>
            <a:endParaRPr lang="en-AU"/>
          </a:p>
        </p:txBody>
      </p:sp>
    </p:spTree>
    <p:extLst>
      <p:ext uri="{BB962C8B-B14F-4D97-AF65-F5344CB8AC3E}">
        <p14:creationId xmlns:p14="http://schemas.microsoft.com/office/powerpoint/2010/main" val="3203060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9C7748D-F102-4EAD-A493-339D6ECAA2C3}" type="datetimeFigureOut">
              <a:rPr lang="en-AU" smtClean="0"/>
              <a:t>12/09/2019</a:t>
            </a:fld>
            <a:endParaRPr lang="en-AU"/>
          </a:p>
        </p:txBody>
      </p:sp>
      <p:sp>
        <p:nvSpPr>
          <p:cNvPr id="6" name="Footer Placeholder 5"/>
          <p:cNvSpPr>
            <a:spLocks noGrp="1"/>
          </p:cNvSpPr>
          <p:nvPr>
            <p:ph type="ftr" sz="quarter" idx="11"/>
          </p:nvPr>
        </p:nvSpPr>
        <p:spPr/>
        <p:txBody>
          <a:bodyPr/>
          <a:lstStyle/>
          <a:p>
            <a:endParaRPr lang="en-A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D38BFFE-5FE5-4221-B6AD-0DE074131EC2}" type="slidenum">
              <a:rPr lang="en-AU" smtClean="0"/>
              <a:t>‹#›</a:t>
            </a:fld>
            <a:endParaRPr lang="en-AU"/>
          </a:p>
        </p:txBody>
      </p:sp>
    </p:spTree>
    <p:extLst>
      <p:ext uri="{BB962C8B-B14F-4D97-AF65-F5344CB8AC3E}">
        <p14:creationId xmlns:p14="http://schemas.microsoft.com/office/powerpoint/2010/main" val="2303436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9C7748D-F102-4EAD-A493-339D6ECAA2C3}" type="datetimeFigureOut">
              <a:rPr lang="en-AU" smtClean="0"/>
              <a:t>12/09/2019</a:t>
            </a:fld>
            <a:endParaRPr lang="en-A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D38BFFE-5FE5-4221-B6AD-0DE074131EC2}" type="slidenum">
              <a:rPr lang="en-AU" smtClean="0"/>
              <a:t>‹#›</a:t>
            </a:fld>
            <a:endParaRPr lang="en-AU"/>
          </a:p>
        </p:txBody>
      </p:sp>
    </p:spTree>
    <p:extLst>
      <p:ext uri="{BB962C8B-B14F-4D97-AF65-F5344CB8AC3E}">
        <p14:creationId xmlns:p14="http://schemas.microsoft.com/office/powerpoint/2010/main" val="167702972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1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google.com.au/url?sa=i&amp;rct=j&amp;q=&amp;esrc=s&amp;source=images&amp;cd=&amp;cad=rja&amp;uact=8&amp;ved=0ahUKEwjCy8brwJ_QAhUFGZQKHVYkCOEQjRwIBw&amp;url=http://www.jl4d.org/index.php/ejl4d/article/view/23/60&amp;psig=AFQjCNE1pJeHqIlTwIkdz9tyKivXB_ingQ&amp;ust=1478912349346509" TargetMode="External"/><Relationship Id="rId2" Type="http://schemas.openxmlformats.org/officeDocument/2006/relationships/hyperlink" Target="http://www.jl4d.org/index.php/ejl4d/article/view/23/60"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800" dirty="0" smtClean="0"/>
              <a:t>Claire Cherrington 	</a:t>
            </a:r>
            <a:endParaRPr lang="en-AU" sz="4800" dirty="0"/>
          </a:p>
        </p:txBody>
      </p:sp>
      <p:sp>
        <p:nvSpPr>
          <p:cNvPr id="3" name="Content Placeholder 2"/>
          <p:cNvSpPr>
            <a:spLocks noGrp="1"/>
          </p:cNvSpPr>
          <p:nvPr>
            <p:ph idx="1"/>
          </p:nvPr>
        </p:nvSpPr>
        <p:spPr>
          <a:xfrm>
            <a:off x="2589212" y="3080378"/>
            <a:ext cx="8915400" cy="3777622"/>
          </a:xfrm>
        </p:spPr>
        <p:txBody>
          <a:bodyPr>
            <a:normAutofit/>
          </a:bodyPr>
          <a:lstStyle/>
          <a:p>
            <a:pPr marL="0" indent="0">
              <a:buNone/>
            </a:pPr>
            <a:r>
              <a:rPr lang="en-AU" sz="3200" smtClean="0"/>
              <a:t>Outdoor </a:t>
            </a:r>
            <a:r>
              <a:rPr lang="en-AU" sz="3200" dirty="0" smtClean="0"/>
              <a:t>Education Action Research Project</a:t>
            </a:r>
          </a:p>
          <a:p>
            <a:pPr marL="0" indent="0">
              <a:buNone/>
            </a:pPr>
            <a:r>
              <a:rPr lang="en-AU" sz="3200" dirty="0" smtClean="0"/>
              <a:t>December 2018-July 2019</a:t>
            </a:r>
            <a:endParaRPr lang="en-AU" sz="3200" dirty="0"/>
          </a:p>
        </p:txBody>
      </p:sp>
    </p:spTree>
    <p:extLst>
      <p:ext uri="{BB962C8B-B14F-4D97-AF65-F5344CB8AC3E}">
        <p14:creationId xmlns:p14="http://schemas.microsoft.com/office/powerpoint/2010/main" val="26893619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72647" y="460480"/>
            <a:ext cx="8911687" cy="1280890"/>
          </a:xfrm>
        </p:spPr>
        <p:txBody>
          <a:bodyPr/>
          <a:lstStyle/>
          <a:p>
            <a:pPr algn="ctr"/>
            <a:r>
              <a:rPr lang="en-AU" dirty="0" smtClean="0"/>
              <a:t>Student 2</a:t>
            </a:r>
            <a:endParaRPr lang="en-AU" dirty="0"/>
          </a:p>
        </p:txBody>
      </p:sp>
      <p:graphicFrame>
        <p:nvGraphicFramePr>
          <p:cNvPr id="11" name="Chart 10"/>
          <p:cNvGraphicFramePr>
            <a:graphicFrameLocks/>
          </p:cNvGraphicFramePr>
          <p:nvPr>
            <p:extLst>
              <p:ext uri="{D42A27DB-BD31-4B8C-83A1-F6EECF244321}">
                <p14:modId xmlns:p14="http://schemas.microsoft.com/office/powerpoint/2010/main" val="797677351"/>
              </p:ext>
            </p:extLst>
          </p:nvPr>
        </p:nvGraphicFramePr>
        <p:xfrm>
          <a:off x="6315512" y="1857374"/>
          <a:ext cx="5305425" cy="381190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p:cNvGraphicFramePr>
            <a:graphicFrameLocks/>
          </p:cNvGraphicFramePr>
          <p:nvPr>
            <p:extLst>
              <p:ext uri="{D42A27DB-BD31-4B8C-83A1-F6EECF244321}">
                <p14:modId xmlns:p14="http://schemas.microsoft.com/office/powerpoint/2010/main" val="3527080016"/>
              </p:ext>
            </p:extLst>
          </p:nvPr>
        </p:nvGraphicFramePr>
        <p:xfrm>
          <a:off x="723065" y="1303582"/>
          <a:ext cx="5294996" cy="436569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p:cNvGraphicFramePr>
            <a:graphicFrameLocks/>
          </p:cNvGraphicFramePr>
          <p:nvPr>
            <p:extLst>
              <p:ext uri="{D42A27DB-BD31-4B8C-83A1-F6EECF244321}">
                <p14:modId xmlns:p14="http://schemas.microsoft.com/office/powerpoint/2010/main" val="1820553382"/>
              </p:ext>
            </p:extLst>
          </p:nvPr>
        </p:nvGraphicFramePr>
        <p:xfrm>
          <a:off x="6327575" y="1303582"/>
          <a:ext cx="5293362" cy="4365698"/>
        </p:xfrm>
        <a:graphic>
          <a:graphicData uri="http://schemas.openxmlformats.org/drawingml/2006/chart">
            <c:chart xmlns:c="http://schemas.openxmlformats.org/drawingml/2006/chart" xmlns:r="http://schemas.openxmlformats.org/officeDocument/2006/relationships" r:id="rId4"/>
          </a:graphicData>
        </a:graphic>
      </p:graphicFrame>
      <p:grpSp>
        <p:nvGrpSpPr>
          <p:cNvPr id="22" name="Group 21"/>
          <p:cNvGrpSpPr/>
          <p:nvPr/>
        </p:nvGrpSpPr>
        <p:grpSpPr>
          <a:xfrm>
            <a:off x="1902371" y="1741370"/>
            <a:ext cx="7171386" cy="4960077"/>
            <a:chOff x="1902371" y="1741370"/>
            <a:chExt cx="7171386" cy="4960077"/>
          </a:xfrm>
        </p:grpSpPr>
        <p:sp>
          <p:nvSpPr>
            <p:cNvPr id="14" name="Oval 13"/>
            <p:cNvSpPr/>
            <p:nvPr/>
          </p:nvSpPr>
          <p:spPr>
            <a:xfrm>
              <a:off x="1902371" y="1741370"/>
              <a:ext cx="1468192" cy="388942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Oval 14"/>
            <p:cNvSpPr/>
            <p:nvPr/>
          </p:nvSpPr>
          <p:spPr>
            <a:xfrm>
              <a:off x="7605565" y="1857374"/>
              <a:ext cx="1468192" cy="388942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extBox 15"/>
            <p:cNvSpPr txBox="1"/>
            <p:nvPr/>
          </p:nvSpPr>
          <p:spPr>
            <a:xfrm>
              <a:off x="4129846" y="6332115"/>
              <a:ext cx="2408349" cy="369332"/>
            </a:xfrm>
            <a:prstGeom prst="rect">
              <a:avLst/>
            </a:prstGeom>
            <a:noFill/>
            <a:ln>
              <a:solidFill>
                <a:srgbClr val="00B050"/>
              </a:solidFill>
            </a:ln>
          </p:spPr>
          <p:txBody>
            <a:bodyPr wrap="square" rtlCol="0">
              <a:spAutoFit/>
            </a:bodyPr>
            <a:lstStyle/>
            <a:p>
              <a:r>
                <a:rPr lang="en-AU" dirty="0" smtClean="0"/>
                <a:t>Outdoor Education</a:t>
              </a:r>
              <a:endParaRPr lang="en-AU" dirty="0"/>
            </a:p>
          </p:txBody>
        </p:sp>
        <p:cxnSp>
          <p:nvCxnSpPr>
            <p:cNvPr id="17" name="Straight Arrow Connector 16"/>
            <p:cNvCxnSpPr/>
            <p:nvPr/>
          </p:nvCxnSpPr>
          <p:spPr>
            <a:xfrm flipV="1">
              <a:off x="5742909" y="4353059"/>
              <a:ext cx="1862656" cy="1979057"/>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flipV="1">
              <a:off x="3464417" y="4250028"/>
              <a:ext cx="1467156" cy="2082088"/>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95810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791383" y="556733"/>
            <a:ext cx="8911687" cy="1280890"/>
          </a:xfrm>
        </p:spPr>
        <p:txBody>
          <a:bodyPr/>
          <a:lstStyle/>
          <a:p>
            <a:pPr algn="ctr"/>
            <a:r>
              <a:rPr lang="en-AU" dirty="0" smtClean="0"/>
              <a:t>Student 3</a:t>
            </a:r>
            <a:endParaRPr lang="en-AU" dirty="0"/>
          </a:p>
        </p:txBody>
      </p:sp>
      <p:graphicFrame>
        <p:nvGraphicFramePr>
          <p:cNvPr id="7" name="Chart 6"/>
          <p:cNvGraphicFramePr>
            <a:graphicFrameLocks/>
          </p:cNvGraphicFramePr>
          <p:nvPr>
            <p:extLst>
              <p:ext uri="{D42A27DB-BD31-4B8C-83A1-F6EECF244321}">
                <p14:modId xmlns:p14="http://schemas.microsoft.com/office/powerpoint/2010/main" val="3067368073"/>
              </p:ext>
            </p:extLst>
          </p:nvPr>
        </p:nvGraphicFramePr>
        <p:xfrm>
          <a:off x="6445610" y="1537085"/>
          <a:ext cx="5305425" cy="381190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a:graphicFrameLocks/>
          </p:cNvGraphicFramePr>
          <p:nvPr>
            <p:extLst>
              <p:ext uri="{D42A27DB-BD31-4B8C-83A1-F6EECF244321}">
                <p14:modId xmlns:p14="http://schemas.microsoft.com/office/powerpoint/2010/main" val="3487594815"/>
              </p:ext>
            </p:extLst>
          </p:nvPr>
        </p:nvGraphicFramePr>
        <p:xfrm>
          <a:off x="687806" y="1395282"/>
          <a:ext cx="5305425" cy="456750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a:graphicFrameLocks/>
          </p:cNvGraphicFramePr>
          <p:nvPr>
            <p:extLst>
              <p:ext uri="{D42A27DB-BD31-4B8C-83A1-F6EECF244321}">
                <p14:modId xmlns:p14="http://schemas.microsoft.com/office/powerpoint/2010/main" val="390933307"/>
              </p:ext>
            </p:extLst>
          </p:nvPr>
        </p:nvGraphicFramePr>
        <p:xfrm>
          <a:off x="6445609" y="1395282"/>
          <a:ext cx="5305425" cy="4567502"/>
        </p:xfrm>
        <a:graphic>
          <a:graphicData uri="http://schemas.openxmlformats.org/drawingml/2006/chart">
            <c:chart xmlns:c="http://schemas.openxmlformats.org/drawingml/2006/chart" xmlns:r="http://schemas.openxmlformats.org/officeDocument/2006/relationships" r:id="rId4"/>
          </a:graphicData>
        </a:graphic>
      </p:graphicFrame>
      <p:grpSp>
        <p:nvGrpSpPr>
          <p:cNvPr id="16" name="Group 15"/>
          <p:cNvGrpSpPr/>
          <p:nvPr/>
        </p:nvGrpSpPr>
        <p:grpSpPr>
          <a:xfrm>
            <a:off x="1851205" y="2356834"/>
            <a:ext cx="6584458" cy="4344613"/>
            <a:chOff x="1851205" y="2356834"/>
            <a:chExt cx="6584458" cy="4344613"/>
          </a:xfrm>
        </p:grpSpPr>
        <p:sp>
          <p:nvSpPr>
            <p:cNvPr id="8" name="Oval 7"/>
            <p:cNvSpPr/>
            <p:nvPr/>
          </p:nvSpPr>
          <p:spPr>
            <a:xfrm>
              <a:off x="1851205" y="2429816"/>
              <a:ext cx="850006" cy="388942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Oval 8"/>
            <p:cNvSpPr/>
            <p:nvPr/>
          </p:nvSpPr>
          <p:spPr>
            <a:xfrm>
              <a:off x="7585657" y="2356834"/>
              <a:ext cx="850006" cy="388942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TextBox 10"/>
            <p:cNvSpPr txBox="1"/>
            <p:nvPr/>
          </p:nvSpPr>
          <p:spPr>
            <a:xfrm>
              <a:off x="4129846" y="6332115"/>
              <a:ext cx="2408349" cy="369332"/>
            </a:xfrm>
            <a:prstGeom prst="rect">
              <a:avLst/>
            </a:prstGeom>
            <a:noFill/>
            <a:ln>
              <a:solidFill>
                <a:srgbClr val="00B050"/>
              </a:solidFill>
            </a:ln>
          </p:spPr>
          <p:txBody>
            <a:bodyPr wrap="square" rtlCol="0">
              <a:spAutoFit/>
            </a:bodyPr>
            <a:lstStyle/>
            <a:p>
              <a:r>
                <a:rPr lang="en-AU" dirty="0" smtClean="0"/>
                <a:t>Outdoor Education</a:t>
              </a:r>
              <a:endParaRPr lang="en-AU" dirty="0"/>
            </a:p>
          </p:txBody>
        </p:sp>
        <p:cxnSp>
          <p:nvCxnSpPr>
            <p:cNvPr id="12" name="Straight Arrow Connector 11"/>
            <p:cNvCxnSpPr/>
            <p:nvPr/>
          </p:nvCxnSpPr>
          <p:spPr>
            <a:xfrm flipV="1">
              <a:off x="5742909" y="4906851"/>
              <a:ext cx="1713959" cy="1425265"/>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flipV="1">
              <a:off x="2846231" y="4584879"/>
              <a:ext cx="2085342" cy="1747238"/>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05600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72647" y="460480"/>
            <a:ext cx="8911687" cy="1280890"/>
          </a:xfrm>
        </p:spPr>
        <p:txBody>
          <a:bodyPr/>
          <a:lstStyle/>
          <a:p>
            <a:pPr algn="ctr"/>
            <a:r>
              <a:rPr lang="en-AU" dirty="0" smtClean="0"/>
              <a:t>Student 4</a:t>
            </a:r>
            <a:endParaRPr lang="en-AU" dirty="0"/>
          </a:p>
        </p:txBody>
      </p:sp>
      <p:graphicFrame>
        <p:nvGraphicFramePr>
          <p:cNvPr id="7" name="Chart 6"/>
          <p:cNvGraphicFramePr>
            <a:graphicFrameLocks/>
          </p:cNvGraphicFramePr>
          <p:nvPr>
            <p:extLst>
              <p:ext uri="{D42A27DB-BD31-4B8C-83A1-F6EECF244321}">
                <p14:modId xmlns:p14="http://schemas.microsoft.com/office/powerpoint/2010/main" val="452614140"/>
              </p:ext>
            </p:extLst>
          </p:nvPr>
        </p:nvGraphicFramePr>
        <p:xfrm>
          <a:off x="6263996" y="1419492"/>
          <a:ext cx="5305425" cy="459494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a:graphicFrameLocks/>
          </p:cNvGraphicFramePr>
          <p:nvPr>
            <p:extLst>
              <p:ext uri="{D42A27DB-BD31-4B8C-83A1-F6EECF244321}">
                <p14:modId xmlns:p14="http://schemas.microsoft.com/office/powerpoint/2010/main" val="3954960590"/>
              </p:ext>
            </p:extLst>
          </p:nvPr>
        </p:nvGraphicFramePr>
        <p:xfrm>
          <a:off x="617627" y="1419492"/>
          <a:ext cx="5305425" cy="4594942"/>
        </p:xfrm>
        <a:graphic>
          <a:graphicData uri="http://schemas.openxmlformats.org/drawingml/2006/chart">
            <c:chart xmlns:c="http://schemas.openxmlformats.org/drawingml/2006/chart" xmlns:r="http://schemas.openxmlformats.org/officeDocument/2006/relationships" r:id="rId3"/>
          </a:graphicData>
        </a:graphic>
      </p:graphicFrame>
      <p:grpSp>
        <p:nvGrpSpPr>
          <p:cNvPr id="15" name="Group 14"/>
          <p:cNvGrpSpPr/>
          <p:nvPr/>
        </p:nvGrpSpPr>
        <p:grpSpPr>
          <a:xfrm>
            <a:off x="1572647" y="1946073"/>
            <a:ext cx="6478074" cy="4755374"/>
            <a:chOff x="1572647" y="1946073"/>
            <a:chExt cx="6478074" cy="4755374"/>
          </a:xfrm>
        </p:grpSpPr>
        <p:sp>
          <p:nvSpPr>
            <p:cNvPr id="8" name="Oval 7"/>
            <p:cNvSpPr/>
            <p:nvPr/>
          </p:nvSpPr>
          <p:spPr>
            <a:xfrm>
              <a:off x="7200715" y="1946073"/>
              <a:ext cx="850006" cy="388942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Oval 8"/>
            <p:cNvSpPr/>
            <p:nvPr/>
          </p:nvSpPr>
          <p:spPr>
            <a:xfrm>
              <a:off x="1572647" y="1946074"/>
              <a:ext cx="850006" cy="388942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TextBox 9"/>
            <p:cNvSpPr txBox="1"/>
            <p:nvPr/>
          </p:nvSpPr>
          <p:spPr>
            <a:xfrm>
              <a:off x="4129846" y="6332115"/>
              <a:ext cx="2408349" cy="369332"/>
            </a:xfrm>
            <a:prstGeom prst="rect">
              <a:avLst/>
            </a:prstGeom>
            <a:noFill/>
            <a:ln>
              <a:solidFill>
                <a:srgbClr val="00B050"/>
              </a:solidFill>
            </a:ln>
          </p:spPr>
          <p:txBody>
            <a:bodyPr wrap="square" rtlCol="0">
              <a:spAutoFit/>
            </a:bodyPr>
            <a:lstStyle/>
            <a:p>
              <a:r>
                <a:rPr lang="en-AU" dirty="0" smtClean="0"/>
                <a:t>Outdoor Education</a:t>
              </a:r>
              <a:endParaRPr lang="en-AU" dirty="0"/>
            </a:p>
          </p:txBody>
        </p:sp>
        <p:cxnSp>
          <p:nvCxnSpPr>
            <p:cNvPr id="11" name="Straight Arrow Connector 10"/>
            <p:cNvCxnSpPr/>
            <p:nvPr/>
          </p:nvCxnSpPr>
          <p:spPr>
            <a:xfrm flipV="1">
              <a:off x="5742909" y="4790941"/>
              <a:ext cx="1457806" cy="1541175"/>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flipV="1">
              <a:off x="2524259" y="4056845"/>
              <a:ext cx="2407314" cy="2275272"/>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42711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Data Analysis</a:t>
            </a:r>
            <a:endParaRPr lang="en-AU" dirty="0"/>
          </a:p>
        </p:txBody>
      </p:sp>
      <p:sp>
        <p:nvSpPr>
          <p:cNvPr id="3" name="Content Placeholder 2"/>
          <p:cNvSpPr>
            <a:spLocks noGrp="1"/>
          </p:cNvSpPr>
          <p:nvPr>
            <p:ph idx="1"/>
          </p:nvPr>
        </p:nvSpPr>
        <p:spPr>
          <a:xfrm>
            <a:off x="1970468" y="1326523"/>
            <a:ext cx="9534144" cy="5087155"/>
          </a:xfrm>
        </p:spPr>
        <p:txBody>
          <a:bodyPr>
            <a:normAutofit/>
          </a:bodyPr>
          <a:lstStyle/>
          <a:p>
            <a:r>
              <a:rPr lang="en-AU" dirty="0" smtClean="0"/>
              <a:t>Students 1 and 2 demonstrated </a:t>
            </a:r>
            <a:r>
              <a:rPr lang="en-AU" dirty="0" smtClean="0"/>
              <a:t>close relationship between Outdoor Education (OE) and improved emotional regulation (ER). </a:t>
            </a:r>
          </a:p>
          <a:p>
            <a:r>
              <a:rPr lang="en-AU" dirty="0" smtClean="0"/>
              <a:t>Student 1 </a:t>
            </a:r>
            <a:r>
              <a:rPr lang="en-AU" dirty="0" smtClean="0"/>
              <a:t>had a pattern of reduced emotional dysregulation (ED) on the day of OE , with this continuing in subsequent days before re-escalating towards the end of the week. As a result of reflection on his data, where possible added additional OE to his week</a:t>
            </a:r>
          </a:p>
          <a:p>
            <a:r>
              <a:rPr lang="en-AU" dirty="0" smtClean="0"/>
              <a:t>Student 2 </a:t>
            </a:r>
            <a:r>
              <a:rPr lang="en-AU" dirty="0" smtClean="0"/>
              <a:t>was known anecdotally to have improved ER during OE prior to 2019, so this was scheduled twice a week from the beginning of the week (initially bushwalking and surfing, then bushwalking twice/week). Days when he is on OE have demonstrably improved ER in the data</a:t>
            </a:r>
          </a:p>
          <a:p>
            <a:r>
              <a:rPr lang="en-AU" dirty="0" smtClean="0"/>
              <a:t>Student 3</a:t>
            </a:r>
            <a:r>
              <a:rPr lang="en-AU" dirty="0" smtClean="0"/>
              <a:t>’s </a:t>
            </a:r>
            <a:r>
              <a:rPr lang="en-AU" dirty="0" smtClean="0"/>
              <a:t>data demonstrates relationship between OE and marginally improved ER, however the very low number of instances of ED in his data means this may not have much significance.</a:t>
            </a:r>
          </a:p>
          <a:p>
            <a:r>
              <a:rPr lang="en-AU" dirty="0" smtClean="0"/>
              <a:t>Student 4</a:t>
            </a:r>
            <a:r>
              <a:rPr lang="en-AU" dirty="0" smtClean="0"/>
              <a:t>’s </a:t>
            </a:r>
            <a:r>
              <a:rPr lang="en-AU" dirty="0" smtClean="0"/>
              <a:t>data demonstrates a close relationship between steps walked and improved ER, however for her this was less related to being on OE</a:t>
            </a:r>
            <a:endParaRPr lang="en-AU" dirty="0"/>
          </a:p>
        </p:txBody>
      </p:sp>
      <p:cxnSp>
        <p:nvCxnSpPr>
          <p:cNvPr id="6" name="Straight Arrow Connector 5"/>
          <p:cNvCxnSpPr/>
          <p:nvPr/>
        </p:nvCxnSpPr>
        <p:spPr>
          <a:xfrm>
            <a:off x="1371600" y="2729373"/>
            <a:ext cx="598868" cy="2486863"/>
          </a:xfrm>
          <a:prstGeom prst="straightConnector1">
            <a:avLst/>
          </a:prstGeom>
          <a:ln>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82683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Limitations of Research</a:t>
            </a:r>
            <a:endParaRPr lang="en-AU" dirty="0"/>
          </a:p>
        </p:txBody>
      </p:sp>
      <p:sp>
        <p:nvSpPr>
          <p:cNvPr id="3" name="Content Placeholder 2"/>
          <p:cNvSpPr>
            <a:spLocks noGrp="1"/>
          </p:cNvSpPr>
          <p:nvPr>
            <p:ph idx="1"/>
          </p:nvPr>
        </p:nvSpPr>
        <p:spPr>
          <a:xfrm>
            <a:off x="2589212" y="1687132"/>
            <a:ext cx="8915400" cy="4224090"/>
          </a:xfrm>
        </p:spPr>
        <p:txBody>
          <a:bodyPr/>
          <a:lstStyle/>
          <a:p>
            <a:r>
              <a:rPr lang="en-AU" sz="2400" dirty="0" smtClean="0"/>
              <a:t>3 out of 4 students selected for research on basis of anecdotally improved emotional regulation while on Outdoor Education</a:t>
            </a:r>
          </a:p>
          <a:p>
            <a:r>
              <a:rPr lang="en-AU" sz="2400" dirty="0" smtClean="0"/>
              <a:t>Very small cohort (only 4 students)</a:t>
            </a:r>
          </a:p>
          <a:p>
            <a:r>
              <a:rPr lang="en-AU" sz="2400" dirty="0" smtClean="0"/>
              <a:t>Other factors not considered in data (meds changes, classroom changes, other life events etc.)</a:t>
            </a:r>
          </a:p>
          <a:p>
            <a:endParaRPr lang="en-AU" dirty="0"/>
          </a:p>
        </p:txBody>
      </p:sp>
    </p:spTree>
    <p:extLst>
      <p:ext uri="{BB962C8B-B14F-4D97-AF65-F5344CB8AC3E}">
        <p14:creationId xmlns:p14="http://schemas.microsoft.com/office/powerpoint/2010/main" val="35945092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Next steps?</a:t>
            </a:r>
            <a:endParaRPr lang="en-AU" dirty="0"/>
          </a:p>
        </p:txBody>
      </p:sp>
      <p:sp>
        <p:nvSpPr>
          <p:cNvPr id="3" name="Content Placeholder 2"/>
          <p:cNvSpPr>
            <a:spLocks noGrp="1"/>
          </p:cNvSpPr>
          <p:nvPr>
            <p:ph idx="1"/>
          </p:nvPr>
        </p:nvSpPr>
        <p:spPr>
          <a:xfrm>
            <a:off x="2125014" y="1468191"/>
            <a:ext cx="9379598" cy="5035639"/>
          </a:xfrm>
        </p:spPr>
        <p:txBody>
          <a:bodyPr>
            <a:normAutofit/>
          </a:bodyPr>
          <a:lstStyle/>
          <a:p>
            <a:r>
              <a:rPr lang="en-AU" sz="2400" dirty="0" smtClean="0"/>
              <a:t>Continue to develop Outdoor Education program across Giant Steps</a:t>
            </a:r>
          </a:p>
          <a:p>
            <a:r>
              <a:rPr lang="en-AU" sz="2400" dirty="0" smtClean="0"/>
              <a:t>Continue expanding Outdoor Education program throughout Primary</a:t>
            </a:r>
          </a:p>
          <a:p>
            <a:r>
              <a:rPr lang="en-AU" sz="2400" dirty="0" smtClean="0"/>
              <a:t>Expand distance/steps data to Laneway Program and those students in Primary participating in Outdoor Education</a:t>
            </a:r>
          </a:p>
          <a:p>
            <a:r>
              <a:rPr lang="en-AU" sz="2400" dirty="0" smtClean="0"/>
              <a:t>Add ‘week breakdown’ data to appropriate students who have ES and/or Engagement data (can cross check this information to inform Tier 1 Student Engagement Support)</a:t>
            </a:r>
          </a:p>
          <a:p>
            <a:endParaRPr lang="en-AU" dirty="0"/>
          </a:p>
        </p:txBody>
      </p:sp>
    </p:spTree>
    <p:extLst>
      <p:ext uri="{BB962C8B-B14F-4D97-AF65-F5344CB8AC3E}">
        <p14:creationId xmlns:p14="http://schemas.microsoft.com/office/powerpoint/2010/main" val="31155057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Acknowledgements &amp; Thanks</a:t>
            </a:r>
            <a:endParaRPr lang="en-AU" dirty="0"/>
          </a:p>
        </p:txBody>
      </p:sp>
      <p:sp>
        <p:nvSpPr>
          <p:cNvPr id="3" name="Content Placeholder 2"/>
          <p:cNvSpPr>
            <a:spLocks noGrp="1"/>
          </p:cNvSpPr>
          <p:nvPr>
            <p:ph idx="1"/>
          </p:nvPr>
        </p:nvSpPr>
        <p:spPr>
          <a:xfrm>
            <a:off x="2177088" y="1760113"/>
            <a:ext cx="8915400" cy="3777622"/>
          </a:xfrm>
        </p:spPr>
        <p:txBody>
          <a:bodyPr>
            <a:noAutofit/>
          </a:bodyPr>
          <a:lstStyle/>
          <a:p>
            <a:r>
              <a:rPr lang="en-AU" sz="2400" dirty="0" smtClean="0"/>
              <a:t>Ben Bowen for his enthusiasm for &amp; expertise in Outdoor Education, and providing distance data each week</a:t>
            </a:r>
          </a:p>
          <a:p>
            <a:r>
              <a:rPr lang="en-AU" sz="2400" dirty="0" smtClean="0"/>
              <a:t>All </a:t>
            </a:r>
            <a:r>
              <a:rPr lang="en-AU" sz="2400" dirty="0" err="1" smtClean="0"/>
              <a:t>Clocktower</a:t>
            </a:r>
            <a:r>
              <a:rPr lang="en-AU" sz="2400" dirty="0" smtClean="0"/>
              <a:t> staff for their support in providing data for the students in the project, enthusiasm and discussions around Outdoor Education and its challenges and highlights</a:t>
            </a:r>
          </a:p>
          <a:p>
            <a:r>
              <a:rPr lang="en-AU" sz="2400" dirty="0" smtClean="0"/>
              <a:t>Merrilyn, Leanne, Greg and Krystal for their diligence in ensuring the students wore the Fitbits (we only lost two!)</a:t>
            </a:r>
          </a:p>
          <a:p>
            <a:r>
              <a:rPr lang="en-AU" sz="2400" dirty="0" smtClean="0"/>
              <a:t>Caitlin Millauro for her help with excel</a:t>
            </a:r>
          </a:p>
          <a:p>
            <a:r>
              <a:rPr lang="en-AU" sz="2400" dirty="0" smtClean="0"/>
              <a:t>Erin Cowie for all her support with my Experienced Teacher project</a:t>
            </a:r>
            <a:endParaRPr lang="en-AU" sz="2400" dirty="0"/>
          </a:p>
        </p:txBody>
      </p:sp>
    </p:spTree>
    <p:extLst>
      <p:ext uri="{BB962C8B-B14F-4D97-AF65-F5344CB8AC3E}">
        <p14:creationId xmlns:p14="http://schemas.microsoft.com/office/powerpoint/2010/main" val="39231912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Action Research Model</a:t>
            </a:r>
            <a:endParaRPr lang="en-AU" dirty="0"/>
          </a:p>
        </p:txBody>
      </p:sp>
      <p:sp>
        <p:nvSpPr>
          <p:cNvPr id="3" name="Content Placeholder 2"/>
          <p:cNvSpPr>
            <a:spLocks noGrp="1"/>
          </p:cNvSpPr>
          <p:nvPr>
            <p:ph idx="1"/>
          </p:nvPr>
        </p:nvSpPr>
        <p:spPr>
          <a:xfrm>
            <a:off x="2589212" y="5199769"/>
            <a:ext cx="8915400" cy="1130693"/>
          </a:xfrm>
        </p:spPr>
        <p:txBody>
          <a:bodyPr>
            <a:normAutofit fontScale="77500" lnSpcReduction="20000"/>
          </a:bodyPr>
          <a:lstStyle/>
          <a:p>
            <a:pPr marL="0" indent="0">
              <a:buNone/>
            </a:pPr>
            <a:r>
              <a:rPr lang="en-AU" b="1" i="1" dirty="0"/>
              <a:t>Reference:</a:t>
            </a:r>
            <a:endParaRPr lang="en-AU" dirty="0"/>
          </a:p>
          <a:p>
            <a:pPr marL="0" indent="0">
              <a:buNone/>
            </a:pPr>
            <a:r>
              <a:rPr lang="en-AU" dirty="0" err="1"/>
              <a:t>Santally</a:t>
            </a:r>
            <a:r>
              <a:rPr lang="en-AU" dirty="0"/>
              <a:t>, M., </a:t>
            </a:r>
            <a:r>
              <a:rPr lang="en-AU" dirty="0" err="1"/>
              <a:t>Cooshna-Naik</a:t>
            </a:r>
            <a:r>
              <a:rPr lang="en-AU" dirty="0"/>
              <a:t>, D., </a:t>
            </a:r>
            <a:r>
              <a:rPr lang="en-AU" dirty="0" err="1"/>
              <a:t>Conruyt</a:t>
            </a:r>
            <a:r>
              <a:rPr lang="en-AU" dirty="0"/>
              <a:t>, N., and Wing, C. (2015). A Social Partnership Model to promote Educators’ Development in Mauritius through Formal and Informal Capacity-building Initiative. </a:t>
            </a:r>
            <a:r>
              <a:rPr lang="en-AU" i="1" dirty="0"/>
              <a:t>Journal of Learning for Development – JL4D,</a:t>
            </a:r>
            <a:r>
              <a:rPr lang="en-AU" dirty="0"/>
              <a:t> 2(1). Retrieved from </a:t>
            </a:r>
            <a:r>
              <a:rPr lang="en-AU" u="sng" dirty="0">
                <a:hlinkClick r:id="rId2"/>
              </a:rPr>
              <a:t>http://www.jl4d.org/index.php/ejl4d/article/view/23/60</a:t>
            </a:r>
            <a:endParaRPr lang="en-AU" dirty="0"/>
          </a:p>
          <a:p>
            <a:pPr marL="0" indent="0">
              <a:buNone/>
            </a:pPr>
            <a:endParaRPr lang="en-AU" dirty="0"/>
          </a:p>
        </p:txBody>
      </p:sp>
      <p:pic>
        <p:nvPicPr>
          <p:cNvPr id="4" name="Picture 3" descr="Image result for action research model">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2589212" y="1456153"/>
            <a:ext cx="8535279" cy="3546670"/>
          </a:xfrm>
          <a:prstGeom prst="rect">
            <a:avLst/>
          </a:prstGeom>
          <a:noFill/>
          <a:ln>
            <a:noFill/>
          </a:ln>
        </p:spPr>
      </p:pic>
    </p:spTree>
    <p:extLst>
      <p:ext uri="{BB962C8B-B14F-4D97-AF65-F5344CB8AC3E}">
        <p14:creationId xmlns:p14="http://schemas.microsoft.com/office/powerpoint/2010/main" val="2560874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19438" y="379412"/>
            <a:ext cx="8911687" cy="1280890"/>
          </a:xfrm>
        </p:spPr>
        <p:txBody>
          <a:bodyPr/>
          <a:lstStyle/>
          <a:p>
            <a:r>
              <a:rPr lang="en-AU" dirty="0" smtClean="0"/>
              <a:t>Implementation</a:t>
            </a:r>
            <a:endParaRPr lang="en-AU"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13689906"/>
              </p:ext>
            </p:extLst>
          </p:nvPr>
        </p:nvGraphicFramePr>
        <p:xfrm>
          <a:off x="489398" y="1019857"/>
          <a:ext cx="10938188" cy="5344349"/>
        </p:xfrm>
        <a:graphic>
          <a:graphicData uri="http://schemas.openxmlformats.org/drawingml/2006/table">
            <a:tbl>
              <a:tblPr firstRow="1" firstCol="1" bandRow="1">
                <a:tableStyleId>{5C22544A-7EE6-4342-B048-85BDC9FD1C3A}</a:tableStyleId>
              </a:tblPr>
              <a:tblGrid>
                <a:gridCol w="1197734">
                  <a:extLst>
                    <a:ext uri="{9D8B030D-6E8A-4147-A177-3AD203B41FA5}">
                      <a16:colId xmlns:a16="http://schemas.microsoft.com/office/drawing/2014/main" val="900057669"/>
                    </a:ext>
                  </a:extLst>
                </a:gridCol>
                <a:gridCol w="1390919">
                  <a:extLst>
                    <a:ext uri="{9D8B030D-6E8A-4147-A177-3AD203B41FA5}">
                      <a16:colId xmlns:a16="http://schemas.microsoft.com/office/drawing/2014/main" val="1889062718"/>
                    </a:ext>
                  </a:extLst>
                </a:gridCol>
                <a:gridCol w="6075496">
                  <a:extLst>
                    <a:ext uri="{9D8B030D-6E8A-4147-A177-3AD203B41FA5}">
                      <a16:colId xmlns:a16="http://schemas.microsoft.com/office/drawing/2014/main" val="2057634044"/>
                    </a:ext>
                  </a:extLst>
                </a:gridCol>
                <a:gridCol w="2274039">
                  <a:extLst>
                    <a:ext uri="{9D8B030D-6E8A-4147-A177-3AD203B41FA5}">
                      <a16:colId xmlns:a16="http://schemas.microsoft.com/office/drawing/2014/main" val="1447444180"/>
                    </a:ext>
                  </a:extLst>
                </a:gridCol>
              </a:tblGrid>
              <a:tr h="290635">
                <a:tc>
                  <a:txBody>
                    <a:bodyPr/>
                    <a:lstStyle/>
                    <a:p>
                      <a:pPr>
                        <a:spcAft>
                          <a:spcPts val="0"/>
                        </a:spcAft>
                      </a:pPr>
                      <a:r>
                        <a:rPr lang="en-AU" sz="1400" dirty="0">
                          <a:effectLst/>
                          <a:latin typeface="Calibri" panose="020F0502020204030204" pitchFamily="34" charset="0"/>
                          <a:cs typeface="Calibri" panose="020F0502020204030204" pitchFamily="34" charset="0"/>
                        </a:rPr>
                        <a:t>Date</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tc>
                  <a:txBody>
                    <a:bodyPr/>
                    <a:lstStyle/>
                    <a:p>
                      <a:pPr>
                        <a:spcAft>
                          <a:spcPts val="0"/>
                        </a:spcAft>
                      </a:pPr>
                      <a:r>
                        <a:rPr lang="en-AU" sz="1400" dirty="0">
                          <a:effectLst/>
                          <a:latin typeface="Calibri" panose="020F0502020204030204" pitchFamily="34" charset="0"/>
                          <a:cs typeface="Calibri" panose="020F0502020204030204" pitchFamily="34" charset="0"/>
                        </a:rPr>
                        <a:t>Phase of the Action Research Model</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tc>
                  <a:txBody>
                    <a:bodyPr/>
                    <a:lstStyle/>
                    <a:p>
                      <a:pPr>
                        <a:spcAft>
                          <a:spcPts val="0"/>
                        </a:spcAft>
                      </a:pPr>
                      <a:r>
                        <a:rPr lang="en-AU" sz="1400" dirty="0">
                          <a:effectLst/>
                          <a:latin typeface="Calibri" panose="020F0502020204030204" pitchFamily="34" charset="0"/>
                          <a:cs typeface="Calibri" panose="020F0502020204030204" pitchFamily="34" charset="0"/>
                        </a:rPr>
                        <a:t>Action</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tc>
                  <a:txBody>
                    <a:bodyPr/>
                    <a:lstStyle/>
                    <a:p>
                      <a:pPr>
                        <a:spcAft>
                          <a:spcPts val="0"/>
                        </a:spcAft>
                      </a:pPr>
                      <a:r>
                        <a:rPr lang="en-AU" sz="1400" dirty="0">
                          <a:effectLst/>
                          <a:latin typeface="Calibri" panose="020F0502020204030204" pitchFamily="34" charset="0"/>
                          <a:cs typeface="Calibri" panose="020F0502020204030204" pitchFamily="34" charset="0"/>
                        </a:rPr>
                        <a:t>Notes about changes and  Reasons for changes</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extLst>
                  <a:ext uri="{0D108BD9-81ED-4DB2-BD59-A6C34878D82A}">
                    <a16:rowId xmlns:a16="http://schemas.microsoft.com/office/drawing/2014/main" val="3669489154"/>
                  </a:ext>
                </a:extLst>
              </a:tr>
              <a:tr h="72659">
                <a:tc gridSpan="4">
                  <a:txBody>
                    <a:bodyPr/>
                    <a:lstStyle/>
                    <a:p>
                      <a:pPr algn="ctr">
                        <a:spcAft>
                          <a:spcPts val="0"/>
                        </a:spcAft>
                      </a:pPr>
                      <a:r>
                        <a:rPr lang="en-AU" sz="2400" dirty="0">
                          <a:effectLst/>
                          <a:latin typeface="Calibri" panose="020F0502020204030204" pitchFamily="34" charset="0"/>
                          <a:cs typeface="Calibri" panose="020F0502020204030204" pitchFamily="34" charset="0"/>
                        </a:rPr>
                        <a:t>Cycle One</a:t>
                      </a:r>
                      <a:endParaRPr lang="en-AU" sz="2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2466367895"/>
                  </a:ext>
                </a:extLst>
              </a:tr>
              <a:tr h="944562">
                <a:tc>
                  <a:txBody>
                    <a:bodyPr/>
                    <a:lstStyle/>
                    <a:p>
                      <a:pPr>
                        <a:spcAft>
                          <a:spcPts val="0"/>
                        </a:spcAft>
                      </a:pPr>
                      <a:r>
                        <a:rPr lang="en-AU" sz="1400" dirty="0">
                          <a:effectLst/>
                          <a:latin typeface="Calibri" panose="020F0502020204030204" pitchFamily="34" charset="0"/>
                          <a:cs typeface="Calibri" panose="020F0502020204030204" pitchFamily="34" charset="0"/>
                        </a:rPr>
                        <a:t>September 2018</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tc>
                  <a:txBody>
                    <a:bodyPr/>
                    <a:lstStyle/>
                    <a:p>
                      <a:pPr>
                        <a:spcAft>
                          <a:spcPts val="0"/>
                        </a:spcAft>
                      </a:pPr>
                      <a:r>
                        <a:rPr lang="en-AU" sz="1400" dirty="0">
                          <a:effectLst/>
                          <a:latin typeface="Calibri" panose="020F0502020204030204" pitchFamily="34" charset="0"/>
                          <a:cs typeface="Calibri" panose="020F0502020204030204" pitchFamily="34" charset="0"/>
                        </a:rPr>
                        <a:t>Plan</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tc>
                  <a:txBody>
                    <a:bodyPr/>
                    <a:lstStyle/>
                    <a:p>
                      <a:pPr marL="342900" lvl="0" indent="-342900">
                        <a:spcAft>
                          <a:spcPts val="0"/>
                        </a:spcAft>
                        <a:buFont typeface="Symbol" panose="05050102010706020507" pitchFamily="18" charset="2"/>
                        <a:buChar char=""/>
                      </a:pPr>
                      <a:r>
                        <a:rPr lang="en-AU" sz="1400" dirty="0">
                          <a:effectLst/>
                          <a:latin typeface="Calibri" panose="020F0502020204030204" pitchFamily="34" charset="0"/>
                          <a:cs typeface="Calibri" panose="020F0502020204030204" pitchFamily="34" charset="0"/>
                        </a:rPr>
                        <a:t>Applied to do Experienced Teacher Action Research Project</a:t>
                      </a:r>
                    </a:p>
                    <a:p>
                      <a:pPr marL="342900" lvl="0" indent="-342900">
                        <a:spcAft>
                          <a:spcPts val="0"/>
                        </a:spcAft>
                        <a:buFont typeface="Symbol" panose="05050102010706020507" pitchFamily="18" charset="2"/>
                        <a:buChar char=""/>
                      </a:pPr>
                      <a:r>
                        <a:rPr lang="en-AU" sz="1400" dirty="0">
                          <a:effectLst/>
                          <a:latin typeface="Calibri" panose="020F0502020204030204" pitchFamily="34" charset="0"/>
                          <a:cs typeface="Calibri" panose="020F0502020204030204" pitchFamily="34" charset="0"/>
                        </a:rPr>
                        <a:t>Choose topic : Improve wellbeing of students with ASD by increased, regular physical activity in a natural environment context; thereby potentially reducing episodes of emotional dysregulation in student participants.</a:t>
                      </a:r>
                    </a:p>
                    <a:p>
                      <a:pPr marL="342900" lvl="0" indent="-342900">
                        <a:spcAft>
                          <a:spcPts val="0"/>
                        </a:spcAft>
                        <a:buFont typeface="Symbol" panose="05050102010706020507" pitchFamily="18" charset="2"/>
                        <a:buChar char=""/>
                      </a:pPr>
                      <a:r>
                        <a:rPr lang="en-AU" sz="1400" dirty="0">
                          <a:effectLst/>
                          <a:latin typeface="Calibri" panose="020F0502020204030204" pitchFamily="34" charset="0"/>
                          <a:cs typeface="Calibri" panose="020F0502020204030204" pitchFamily="34" charset="0"/>
                        </a:rPr>
                        <a:t>Wrote and submitted project proposal  and literature review</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tc>
                  <a:txBody>
                    <a:bodyPr/>
                    <a:lstStyle/>
                    <a:p>
                      <a:pPr>
                        <a:spcAft>
                          <a:spcPts val="0"/>
                        </a:spcAft>
                      </a:pPr>
                      <a:r>
                        <a:rPr lang="en-AU" sz="1400">
                          <a:effectLst/>
                          <a:latin typeface="Calibri" panose="020F0502020204030204" pitchFamily="34" charset="0"/>
                          <a:cs typeface="Calibri" panose="020F0502020204030204" pitchFamily="34" charset="0"/>
                        </a:rPr>
                        <a:t> </a:t>
                      </a:r>
                      <a:endParaRPr lang="en-AU" sz="140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extLst>
                  <a:ext uri="{0D108BD9-81ED-4DB2-BD59-A6C34878D82A}">
                    <a16:rowId xmlns:a16="http://schemas.microsoft.com/office/drawing/2014/main" val="1768144339"/>
                  </a:ext>
                </a:extLst>
              </a:tr>
              <a:tr h="552224">
                <a:tc>
                  <a:txBody>
                    <a:bodyPr/>
                    <a:lstStyle/>
                    <a:p>
                      <a:pPr>
                        <a:spcAft>
                          <a:spcPts val="0"/>
                        </a:spcAft>
                      </a:pPr>
                      <a:r>
                        <a:rPr lang="en-AU" sz="1400" dirty="0">
                          <a:effectLst/>
                          <a:latin typeface="Calibri" panose="020F0502020204030204" pitchFamily="34" charset="0"/>
                          <a:cs typeface="Calibri" panose="020F0502020204030204" pitchFamily="34" charset="0"/>
                        </a:rPr>
                        <a:t>November 2018</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tc>
                  <a:txBody>
                    <a:bodyPr/>
                    <a:lstStyle/>
                    <a:p>
                      <a:pPr>
                        <a:spcAft>
                          <a:spcPts val="0"/>
                        </a:spcAft>
                      </a:pPr>
                      <a:r>
                        <a:rPr lang="en-AU" sz="1400" dirty="0">
                          <a:effectLst/>
                          <a:latin typeface="Calibri" panose="020F0502020204030204" pitchFamily="34" charset="0"/>
                          <a:cs typeface="Calibri" panose="020F0502020204030204" pitchFamily="34" charset="0"/>
                        </a:rPr>
                        <a:t>Plan</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tc>
                  <a:txBody>
                    <a:bodyPr/>
                    <a:lstStyle/>
                    <a:p>
                      <a:pPr marL="342900" lvl="0" indent="-342900">
                        <a:spcAft>
                          <a:spcPts val="0"/>
                        </a:spcAft>
                        <a:buFont typeface="Symbol" panose="05050102010706020507" pitchFamily="18" charset="2"/>
                        <a:buChar char=""/>
                      </a:pPr>
                      <a:r>
                        <a:rPr lang="en-AU" sz="1400" dirty="0">
                          <a:effectLst/>
                          <a:latin typeface="Calibri" panose="020F0502020204030204" pitchFamily="34" charset="0"/>
                          <a:cs typeface="Calibri" panose="020F0502020204030204" pitchFamily="34" charset="0"/>
                        </a:rPr>
                        <a:t>Gather information about students from prior bushwalking experience to include in their Individual Student Profile</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tc>
                  <a:txBody>
                    <a:bodyPr/>
                    <a:lstStyle/>
                    <a:p>
                      <a:pPr>
                        <a:spcAft>
                          <a:spcPts val="0"/>
                        </a:spcAft>
                      </a:pPr>
                      <a:r>
                        <a:rPr lang="en-AU" sz="1400">
                          <a:effectLst/>
                          <a:latin typeface="Calibri" panose="020F0502020204030204" pitchFamily="34" charset="0"/>
                          <a:cs typeface="Calibri" panose="020F0502020204030204" pitchFamily="34" charset="0"/>
                        </a:rPr>
                        <a:t> </a:t>
                      </a:r>
                      <a:endParaRPr lang="en-AU" sz="140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extLst>
                  <a:ext uri="{0D108BD9-81ED-4DB2-BD59-A6C34878D82A}">
                    <a16:rowId xmlns:a16="http://schemas.microsoft.com/office/drawing/2014/main" val="2134190139"/>
                  </a:ext>
                </a:extLst>
              </a:tr>
              <a:tr h="799245">
                <a:tc>
                  <a:txBody>
                    <a:bodyPr/>
                    <a:lstStyle/>
                    <a:p>
                      <a:pPr>
                        <a:spcAft>
                          <a:spcPts val="0"/>
                        </a:spcAft>
                      </a:pPr>
                      <a:r>
                        <a:rPr lang="en-AU" sz="1400" dirty="0">
                          <a:effectLst/>
                          <a:latin typeface="Calibri" panose="020F0502020204030204" pitchFamily="34" charset="0"/>
                          <a:cs typeface="Calibri" panose="020F0502020204030204" pitchFamily="34" charset="0"/>
                        </a:rPr>
                        <a:t>January 2019</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tc>
                  <a:txBody>
                    <a:bodyPr/>
                    <a:lstStyle/>
                    <a:p>
                      <a:pPr>
                        <a:spcAft>
                          <a:spcPts val="0"/>
                        </a:spcAft>
                      </a:pPr>
                      <a:r>
                        <a:rPr lang="en-AU" sz="1400">
                          <a:effectLst/>
                          <a:latin typeface="Calibri" panose="020F0502020204030204" pitchFamily="34" charset="0"/>
                          <a:cs typeface="Calibri" panose="020F0502020204030204" pitchFamily="34" charset="0"/>
                        </a:rPr>
                        <a:t>Plan </a:t>
                      </a:r>
                      <a:endParaRPr lang="en-AU" sz="140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tc>
                  <a:txBody>
                    <a:bodyPr/>
                    <a:lstStyle/>
                    <a:p>
                      <a:pPr>
                        <a:spcAft>
                          <a:spcPts val="0"/>
                        </a:spcAft>
                      </a:pPr>
                      <a:r>
                        <a:rPr lang="en-AU" sz="1400" dirty="0">
                          <a:effectLst/>
                          <a:latin typeface="Calibri" panose="020F0502020204030204" pitchFamily="34" charset="0"/>
                          <a:cs typeface="Calibri" panose="020F0502020204030204" pitchFamily="34" charset="0"/>
                        </a:rPr>
                        <a:t>Change students involved in project from seven Year 7 students, to four students across secondary with complex behavioural needs who anecdotally are more emotionally regulated with increased physical activity (EL, TB, HC, AH)</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tc>
                  <a:txBody>
                    <a:bodyPr/>
                    <a:lstStyle/>
                    <a:p>
                      <a:pPr>
                        <a:spcAft>
                          <a:spcPts val="0"/>
                        </a:spcAft>
                      </a:pPr>
                      <a:r>
                        <a:rPr lang="en-AU" sz="1400" dirty="0">
                          <a:effectLst/>
                          <a:latin typeface="Calibri" panose="020F0502020204030204" pitchFamily="34" charset="0"/>
                          <a:cs typeface="Calibri" panose="020F0502020204030204" pitchFamily="34" charset="0"/>
                        </a:rPr>
                        <a:t>Decision made as these four students have more impactful episodes of emotional dysregulation. Anecdotally their emotional regulation appears to improve with increased physical activity, so it is worth investigating this more formally.  </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extLst>
                  <a:ext uri="{0D108BD9-81ED-4DB2-BD59-A6C34878D82A}">
                    <a16:rowId xmlns:a16="http://schemas.microsoft.com/office/drawing/2014/main" val="3257856698"/>
                  </a:ext>
                </a:extLst>
              </a:tr>
              <a:tr h="799245">
                <a:tc>
                  <a:txBody>
                    <a:bodyPr/>
                    <a:lstStyle/>
                    <a:p>
                      <a:pPr>
                        <a:spcAft>
                          <a:spcPts val="0"/>
                        </a:spcAft>
                      </a:pPr>
                      <a:r>
                        <a:rPr lang="en-AU" sz="1400" dirty="0">
                          <a:effectLst/>
                          <a:latin typeface="Calibri" panose="020F0502020204030204" pitchFamily="34" charset="0"/>
                          <a:cs typeface="Calibri" panose="020F0502020204030204" pitchFamily="34" charset="0"/>
                        </a:rPr>
                        <a:t>January 2019</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tc>
                  <a:txBody>
                    <a:bodyPr/>
                    <a:lstStyle/>
                    <a:p>
                      <a:pPr>
                        <a:spcAft>
                          <a:spcPts val="0"/>
                        </a:spcAft>
                      </a:pPr>
                      <a:r>
                        <a:rPr lang="en-AU" sz="1400">
                          <a:effectLst/>
                          <a:latin typeface="Calibri" panose="020F0502020204030204" pitchFamily="34" charset="0"/>
                          <a:cs typeface="Calibri" panose="020F0502020204030204" pitchFamily="34" charset="0"/>
                        </a:rPr>
                        <a:t>Plan</a:t>
                      </a:r>
                      <a:endParaRPr lang="en-AU" sz="140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tc>
                  <a:txBody>
                    <a:bodyPr/>
                    <a:lstStyle/>
                    <a:p>
                      <a:pPr>
                        <a:spcAft>
                          <a:spcPts val="0"/>
                        </a:spcAft>
                      </a:pPr>
                      <a:r>
                        <a:rPr lang="en-AU" sz="1400" dirty="0">
                          <a:effectLst/>
                          <a:latin typeface="Calibri" panose="020F0502020204030204" pitchFamily="34" charset="0"/>
                          <a:cs typeface="Calibri" panose="020F0502020204030204" pitchFamily="34" charset="0"/>
                        </a:rPr>
                        <a:t>Group students across Secondary into bushwalking groups according to physical ability, Groups 1, 2, and 3 (Group 1 lowest distance and level of technical difficulty, 3 highest). EL, TB, HC and AH are all in Group 3. </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tc>
                  <a:txBody>
                    <a:bodyPr/>
                    <a:lstStyle/>
                    <a:p>
                      <a:pPr>
                        <a:spcAft>
                          <a:spcPts val="0"/>
                        </a:spcAft>
                      </a:pPr>
                      <a:r>
                        <a:rPr lang="en-AU" sz="1400" dirty="0">
                          <a:effectLst/>
                          <a:latin typeface="Calibri" panose="020F0502020204030204" pitchFamily="34" charset="0"/>
                          <a:cs typeface="Calibri" panose="020F0502020204030204" pitchFamily="34" charset="0"/>
                        </a:rPr>
                        <a:t> </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extLst>
                  <a:ext uri="{0D108BD9-81ED-4DB2-BD59-A6C34878D82A}">
                    <a16:rowId xmlns:a16="http://schemas.microsoft.com/office/drawing/2014/main" val="1253245216"/>
                  </a:ext>
                </a:extLst>
              </a:tr>
            </a:tbl>
          </a:graphicData>
        </a:graphic>
      </p:graphicFrame>
    </p:spTree>
    <p:extLst>
      <p:ext uri="{BB962C8B-B14F-4D97-AF65-F5344CB8AC3E}">
        <p14:creationId xmlns:p14="http://schemas.microsoft.com/office/powerpoint/2010/main" val="1030076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438433668"/>
              </p:ext>
            </p:extLst>
          </p:nvPr>
        </p:nvGraphicFramePr>
        <p:xfrm>
          <a:off x="502277" y="231819"/>
          <a:ext cx="11423559" cy="6088951"/>
        </p:xfrm>
        <a:graphic>
          <a:graphicData uri="http://schemas.openxmlformats.org/drawingml/2006/table">
            <a:tbl>
              <a:tblPr firstRow="1" firstCol="1" bandRow="1">
                <a:tableStyleId>{5C22544A-7EE6-4342-B048-85BDC9FD1C3A}</a:tableStyleId>
              </a:tblPr>
              <a:tblGrid>
                <a:gridCol w="1094703">
                  <a:extLst>
                    <a:ext uri="{9D8B030D-6E8A-4147-A177-3AD203B41FA5}">
                      <a16:colId xmlns:a16="http://schemas.microsoft.com/office/drawing/2014/main" val="2647562343"/>
                    </a:ext>
                  </a:extLst>
                </a:gridCol>
                <a:gridCol w="1223493">
                  <a:extLst>
                    <a:ext uri="{9D8B030D-6E8A-4147-A177-3AD203B41FA5}">
                      <a16:colId xmlns:a16="http://schemas.microsoft.com/office/drawing/2014/main" val="1374275394"/>
                    </a:ext>
                  </a:extLst>
                </a:gridCol>
                <a:gridCol w="6490952">
                  <a:extLst>
                    <a:ext uri="{9D8B030D-6E8A-4147-A177-3AD203B41FA5}">
                      <a16:colId xmlns:a16="http://schemas.microsoft.com/office/drawing/2014/main" val="3959357979"/>
                    </a:ext>
                  </a:extLst>
                </a:gridCol>
                <a:gridCol w="2614411">
                  <a:extLst>
                    <a:ext uri="{9D8B030D-6E8A-4147-A177-3AD203B41FA5}">
                      <a16:colId xmlns:a16="http://schemas.microsoft.com/office/drawing/2014/main" val="1548087067"/>
                    </a:ext>
                  </a:extLst>
                </a:gridCol>
              </a:tblGrid>
              <a:tr h="618187">
                <a:tc>
                  <a:txBody>
                    <a:bodyPr/>
                    <a:lstStyle/>
                    <a:p>
                      <a:pPr>
                        <a:spcAft>
                          <a:spcPts val="0"/>
                        </a:spcAft>
                      </a:pPr>
                      <a:r>
                        <a:rPr lang="en-AU" sz="1400" dirty="0">
                          <a:effectLst/>
                          <a:latin typeface="Calibri" panose="020F0502020204030204" pitchFamily="34" charset="0"/>
                          <a:cs typeface="Calibri" panose="020F0502020204030204" pitchFamily="34" charset="0"/>
                        </a:rPr>
                        <a:t>Date</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tc>
                  <a:txBody>
                    <a:bodyPr/>
                    <a:lstStyle/>
                    <a:p>
                      <a:pPr>
                        <a:spcAft>
                          <a:spcPts val="0"/>
                        </a:spcAft>
                      </a:pPr>
                      <a:r>
                        <a:rPr lang="en-AU" sz="1400" dirty="0">
                          <a:effectLst/>
                          <a:latin typeface="Calibri" panose="020F0502020204030204" pitchFamily="34" charset="0"/>
                          <a:cs typeface="Calibri" panose="020F0502020204030204" pitchFamily="34" charset="0"/>
                        </a:rPr>
                        <a:t>Phase of the Action Research Model</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tc>
                  <a:txBody>
                    <a:bodyPr/>
                    <a:lstStyle/>
                    <a:p>
                      <a:pPr>
                        <a:spcAft>
                          <a:spcPts val="0"/>
                        </a:spcAft>
                      </a:pPr>
                      <a:r>
                        <a:rPr lang="en-AU" sz="1400" dirty="0">
                          <a:effectLst/>
                          <a:latin typeface="Calibri" panose="020F0502020204030204" pitchFamily="34" charset="0"/>
                          <a:cs typeface="Calibri" panose="020F0502020204030204" pitchFamily="34" charset="0"/>
                        </a:rPr>
                        <a:t>Action</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tc>
                  <a:txBody>
                    <a:bodyPr/>
                    <a:lstStyle/>
                    <a:p>
                      <a:pPr>
                        <a:spcAft>
                          <a:spcPts val="0"/>
                        </a:spcAft>
                      </a:pPr>
                      <a:r>
                        <a:rPr lang="en-AU" sz="1400" dirty="0">
                          <a:effectLst/>
                          <a:latin typeface="Calibri" panose="020F0502020204030204" pitchFamily="34" charset="0"/>
                          <a:cs typeface="Calibri" panose="020F0502020204030204" pitchFamily="34" charset="0"/>
                        </a:rPr>
                        <a:t>Notes about changes and  Reasons for changes</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extLst>
                  <a:ext uri="{0D108BD9-81ED-4DB2-BD59-A6C34878D82A}">
                    <a16:rowId xmlns:a16="http://schemas.microsoft.com/office/drawing/2014/main" val="4150118922"/>
                  </a:ext>
                </a:extLst>
              </a:tr>
              <a:tr h="1039755">
                <a:tc>
                  <a:txBody>
                    <a:bodyPr/>
                    <a:lstStyle/>
                    <a:p>
                      <a:pPr>
                        <a:spcAft>
                          <a:spcPts val="0"/>
                        </a:spcAft>
                      </a:pPr>
                      <a:r>
                        <a:rPr lang="en-AU" sz="1400">
                          <a:effectLst/>
                          <a:latin typeface="Calibri" panose="020F0502020204030204" pitchFamily="34" charset="0"/>
                          <a:cs typeface="Calibri" panose="020F0502020204030204" pitchFamily="34" charset="0"/>
                        </a:rPr>
                        <a:t>2019</a:t>
                      </a:r>
                    </a:p>
                    <a:p>
                      <a:pPr>
                        <a:spcAft>
                          <a:spcPts val="0"/>
                        </a:spcAft>
                      </a:pPr>
                      <a:r>
                        <a:rPr lang="en-AU" sz="1400">
                          <a:effectLst/>
                          <a:latin typeface="Calibri" panose="020F0502020204030204" pitchFamily="34" charset="0"/>
                          <a:cs typeface="Calibri" panose="020F0502020204030204" pitchFamily="34" charset="0"/>
                        </a:rPr>
                        <a:t> </a:t>
                      </a:r>
                    </a:p>
                    <a:p>
                      <a:pPr>
                        <a:spcAft>
                          <a:spcPts val="0"/>
                        </a:spcAft>
                      </a:pPr>
                      <a:r>
                        <a:rPr lang="en-AU" sz="1400">
                          <a:effectLst/>
                          <a:latin typeface="Calibri" panose="020F0502020204030204" pitchFamily="34" charset="0"/>
                          <a:cs typeface="Calibri" panose="020F0502020204030204" pitchFamily="34" charset="0"/>
                        </a:rPr>
                        <a:t>Term 1</a:t>
                      </a:r>
                    </a:p>
                    <a:p>
                      <a:pPr>
                        <a:spcAft>
                          <a:spcPts val="0"/>
                        </a:spcAft>
                      </a:pPr>
                      <a:r>
                        <a:rPr lang="en-AU" sz="1400">
                          <a:effectLst/>
                          <a:latin typeface="Calibri" panose="020F0502020204030204" pitchFamily="34" charset="0"/>
                          <a:cs typeface="Calibri" panose="020F0502020204030204" pitchFamily="34" charset="0"/>
                        </a:rPr>
                        <a:t>Week 3-10</a:t>
                      </a:r>
                      <a:endParaRPr lang="en-AU" sz="1400">
                        <a:effectLst/>
                        <a:latin typeface="Calibri" panose="020F0502020204030204" pitchFamily="34" charset="0"/>
                        <a:ea typeface="Calibri" panose="020F0502020204030204" pitchFamily="34" charset="0"/>
                        <a:cs typeface="Calibri" panose="020F0502020204030204" pitchFamily="34" charset="0"/>
                      </a:endParaRPr>
                    </a:p>
                  </a:txBody>
                  <a:tcPr marL="22138" marR="22138" marT="0" marB="0"/>
                </a:tc>
                <a:tc>
                  <a:txBody>
                    <a:bodyPr/>
                    <a:lstStyle/>
                    <a:p>
                      <a:pPr>
                        <a:spcAft>
                          <a:spcPts val="0"/>
                        </a:spcAft>
                      </a:pPr>
                      <a:r>
                        <a:rPr lang="en-AU" sz="1400">
                          <a:effectLst/>
                          <a:latin typeface="Calibri" panose="020F0502020204030204" pitchFamily="34" charset="0"/>
                          <a:cs typeface="Calibri" panose="020F0502020204030204" pitchFamily="34" charset="0"/>
                        </a:rPr>
                        <a:t>Action</a:t>
                      </a:r>
                      <a:endParaRPr lang="en-AU" sz="1400">
                        <a:effectLst/>
                        <a:latin typeface="Calibri" panose="020F0502020204030204" pitchFamily="34" charset="0"/>
                        <a:ea typeface="Calibri" panose="020F0502020204030204" pitchFamily="34" charset="0"/>
                        <a:cs typeface="Calibri" panose="020F0502020204030204" pitchFamily="34" charset="0"/>
                      </a:endParaRPr>
                    </a:p>
                  </a:txBody>
                  <a:tcPr marL="22138" marR="22138" marT="0" marB="0"/>
                </a:tc>
                <a:tc>
                  <a:txBody>
                    <a:bodyPr/>
                    <a:lstStyle/>
                    <a:p>
                      <a:pPr>
                        <a:spcAft>
                          <a:spcPts val="0"/>
                        </a:spcAft>
                      </a:pPr>
                      <a:r>
                        <a:rPr lang="en-AU" sz="1400" dirty="0">
                          <a:effectLst/>
                          <a:latin typeface="Calibri" panose="020F0502020204030204" pitchFamily="34" charset="0"/>
                          <a:cs typeface="Calibri" panose="020F0502020204030204" pitchFamily="34" charset="0"/>
                        </a:rPr>
                        <a:t>Begin Outdoor Education, including bushwalking for all secondary students, and surfing for one class. Bushwalks tailored to students’ required level of support.</a:t>
                      </a:r>
                    </a:p>
                    <a:p>
                      <a:pPr>
                        <a:spcAft>
                          <a:spcPts val="0"/>
                        </a:spcAft>
                      </a:pPr>
                      <a:r>
                        <a:rPr lang="en-AU" sz="1400" dirty="0">
                          <a:effectLst/>
                          <a:latin typeface="Calibri" panose="020F0502020204030204" pitchFamily="34" charset="0"/>
                          <a:cs typeface="Calibri" panose="020F0502020204030204" pitchFamily="34" charset="0"/>
                        </a:rPr>
                        <a:t>Bushwalking locations include: Narrabeen Lake, Deep Creek Trails (including </a:t>
                      </a:r>
                      <a:r>
                        <a:rPr lang="en-AU" sz="1400" dirty="0" err="1">
                          <a:effectLst/>
                          <a:latin typeface="Calibri" panose="020F0502020204030204" pitchFamily="34" charset="0"/>
                          <a:cs typeface="Calibri" panose="020F0502020204030204" pitchFamily="34" charset="0"/>
                        </a:rPr>
                        <a:t>Caleyi</a:t>
                      </a:r>
                      <a:r>
                        <a:rPr lang="en-AU" sz="1400" dirty="0">
                          <a:effectLst/>
                          <a:latin typeface="Calibri" panose="020F0502020204030204" pitchFamily="34" charset="0"/>
                          <a:cs typeface="Calibri" panose="020F0502020204030204" pitchFamily="34" charset="0"/>
                        </a:rPr>
                        <a:t>, Slippery Dip, 5 Mile Creek), and the Spit to Manly Trail.</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2138" marR="22138" marT="0" marB="0"/>
                </a:tc>
                <a:tc>
                  <a:txBody>
                    <a:bodyPr/>
                    <a:lstStyle/>
                    <a:p>
                      <a:pPr>
                        <a:spcAft>
                          <a:spcPts val="0"/>
                        </a:spcAft>
                      </a:pPr>
                      <a:r>
                        <a:rPr lang="en-AU" sz="1400" dirty="0">
                          <a:effectLst/>
                          <a:latin typeface="Calibri" panose="020F0502020204030204" pitchFamily="34" charset="0"/>
                          <a:cs typeface="Calibri" panose="020F0502020204030204" pitchFamily="34" charset="0"/>
                        </a:rPr>
                        <a:t> </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2138" marR="22138" marT="0" marB="0"/>
                </a:tc>
                <a:extLst>
                  <a:ext uri="{0D108BD9-81ED-4DB2-BD59-A6C34878D82A}">
                    <a16:rowId xmlns:a16="http://schemas.microsoft.com/office/drawing/2014/main" val="3476408849"/>
                  </a:ext>
                </a:extLst>
              </a:tr>
              <a:tr h="1824533">
                <a:tc>
                  <a:txBody>
                    <a:bodyPr/>
                    <a:lstStyle/>
                    <a:p>
                      <a:pPr>
                        <a:spcAft>
                          <a:spcPts val="0"/>
                        </a:spcAft>
                      </a:pPr>
                      <a:r>
                        <a:rPr lang="en-AU" sz="1400">
                          <a:effectLst/>
                          <a:latin typeface="Calibri" panose="020F0502020204030204" pitchFamily="34" charset="0"/>
                          <a:cs typeface="Calibri" panose="020F0502020204030204" pitchFamily="34" charset="0"/>
                        </a:rPr>
                        <a:t>2019</a:t>
                      </a:r>
                    </a:p>
                    <a:p>
                      <a:pPr>
                        <a:spcAft>
                          <a:spcPts val="0"/>
                        </a:spcAft>
                      </a:pPr>
                      <a:r>
                        <a:rPr lang="en-AU" sz="1400">
                          <a:effectLst/>
                          <a:latin typeface="Calibri" panose="020F0502020204030204" pitchFamily="34" charset="0"/>
                          <a:cs typeface="Calibri" panose="020F0502020204030204" pitchFamily="34" charset="0"/>
                        </a:rPr>
                        <a:t> </a:t>
                      </a:r>
                    </a:p>
                    <a:p>
                      <a:pPr>
                        <a:spcAft>
                          <a:spcPts val="0"/>
                        </a:spcAft>
                      </a:pPr>
                      <a:r>
                        <a:rPr lang="en-AU" sz="1400">
                          <a:effectLst/>
                          <a:latin typeface="Calibri" panose="020F0502020204030204" pitchFamily="34" charset="0"/>
                          <a:cs typeface="Calibri" panose="020F0502020204030204" pitchFamily="34" charset="0"/>
                        </a:rPr>
                        <a:t>Term 1</a:t>
                      </a:r>
                    </a:p>
                    <a:p>
                      <a:pPr>
                        <a:spcAft>
                          <a:spcPts val="0"/>
                        </a:spcAft>
                      </a:pPr>
                      <a:r>
                        <a:rPr lang="en-AU" sz="1400">
                          <a:effectLst/>
                          <a:latin typeface="Calibri" panose="020F0502020204030204" pitchFamily="34" charset="0"/>
                          <a:cs typeface="Calibri" panose="020F0502020204030204" pitchFamily="34" charset="0"/>
                        </a:rPr>
                        <a:t>Week 3-10</a:t>
                      </a:r>
                      <a:endParaRPr lang="en-AU" sz="1400">
                        <a:effectLst/>
                        <a:latin typeface="Calibri" panose="020F0502020204030204" pitchFamily="34" charset="0"/>
                        <a:ea typeface="Calibri" panose="020F0502020204030204" pitchFamily="34" charset="0"/>
                        <a:cs typeface="Calibri" panose="020F0502020204030204" pitchFamily="34" charset="0"/>
                      </a:endParaRPr>
                    </a:p>
                  </a:txBody>
                  <a:tcPr marL="22138" marR="22138" marT="0" marB="0"/>
                </a:tc>
                <a:tc>
                  <a:txBody>
                    <a:bodyPr/>
                    <a:lstStyle/>
                    <a:p>
                      <a:pPr>
                        <a:spcAft>
                          <a:spcPts val="0"/>
                        </a:spcAft>
                      </a:pPr>
                      <a:r>
                        <a:rPr lang="en-AU" sz="1400">
                          <a:effectLst/>
                          <a:latin typeface="Calibri" panose="020F0502020204030204" pitchFamily="34" charset="0"/>
                          <a:cs typeface="Calibri" panose="020F0502020204030204" pitchFamily="34" charset="0"/>
                        </a:rPr>
                        <a:t>Observe</a:t>
                      </a:r>
                      <a:endParaRPr lang="en-AU" sz="1400">
                        <a:effectLst/>
                        <a:latin typeface="Calibri" panose="020F0502020204030204" pitchFamily="34" charset="0"/>
                        <a:ea typeface="Calibri" panose="020F0502020204030204" pitchFamily="34" charset="0"/>
                        <a:cs typeface="Calibri" panose="020F0502020204030204" pitchFamily="34" charset="0"/>
                      </a:endParaRPr>
                    </a:p>
                  </a:txBody>
                  <a:tcPr marL="22138" marR="22138" marT="0" marB="0"/>
                </a:tc>
                <a:tc>
                  <a:txBody>
                    <a:bodyPr/>
                    <a:lstStyle/>
                    <a:p>
                      <a:pPr>
                        <a:spcAft>
                          <a:spcPts val="0"/>
                        </a:spcAft>
                      </a:pPr>
                      <a:r>
                        <a:rPr lang="en-AU" sz="1400" dirty="0">
                          <a:effectLst/>
                          <a:latin typeface="Calibri" panose="020F0502020204030204" pitchFamily="34" charset="0"/>
                          <a:cs typeface="Calibri" panose="020F0502020204030204" pitchFamily="34" charset="0"/>
                        </a:rPr>
                        <a:t>Data collection set up for all students within the Action Research cohort:</a:t>
                      </a:r>
                    </a:p>
                    <a:p>
                      <a:pPr marL="1600200" lvl="3" indent="-228600">
                        <a:spcAft>
                          <a:spcPts val="0"/>
                        </a:spcAft>
                        <a:buFont typeface="Symbol" panose="05050102010706020507" pitchFamily="18" charset="2"/>
                        <a:buChar char=""/>
                      </a:pPr>
                      <a:r>
                        <a:rPr lang="en-AU" sz="1400" dirty="0">
                          <a:effectLst/>
                          <a:latin typeface="Calibri" panose="020F0502020204030204" pitchFamily="34" charset="0"/>
                          <a:cs typeface="Calibri" panose="020F0502020204030204" pitchFamily="34" charset="0"/>
                        </a:rPr>
                        <a:t>Episodic Severity to be continued for each student (individually levelled emotional regulation data)</a:t>
                      </a:r>
                    </a:p>
                    <a:p>
                      <a:pPr marL="1600200" lvl="3" indent="-228600">
                        <a:spcAft>
                          <a:spcPts val="0"/>
                        </a:spcAft>
                        <a:buFont typeface="Symbol" panose="05050102010706020507" pitchFamily="18" charset="2"/>
                        <a:buChar char=""/>
                      </a:pPr>
                      <a:r>
                        <a:rPr lang="en-AU" sz="1400" dirty="0">
                          <a:effectLst/>
                          <a:latin typeface="Calibri" panose="020F0502020204030204" pitchFamily="34" charset="0"/>
                          <a:cs typeface="Calibri" panose="020F0502020204030204" pitchFamily="34" charset="0"/>
                        </a:rPr>
                        <a:t>Number of steps taken each day by the students, using Fitbits worn on their wrists or shoes. From this I gained an average of how many steps the students take each day of the week (Monday to Friday). </a:t>
                      </a:r>
                      <a:r>
                        <a:rPr lang="en-AU" sz="1400" dirty="0" smtClean="0">
                          <a:effectLst/>
                          <a:latin typeface="Calibri" panose="020F0502020204030204" pitchFamily="34" charset="0"/>
                          <a:cs typeface="Calibri" panose="020F0502020204030204" pitchFamily="34" charset="0"/>
                        </a:rPr>
                        <a:t>Due </a:t>
                      </a:r>
                      <a:r>
                        <a:rPr lang="en-AU" sz="1400" dirty="0">
                          <a:effectLst/>
                          <a:latin typeface="Calibri" panose="020F0502020204030204" pitchFamily="34" charset="0"/>
                          <a:cs typeface="Calibri" panose="020F0502020204030204" pitchFamily="34" charset="0"/>
                        </a:rPr>
                        <a:t>to students losing some Fitbits and student sensory issues with wearing them, this was </a:t>
                      </a:r>
                      <a:r>
                        <a:rPr lang="en-AU" sz="1400" dirty="0" smtClean="0">
                          <a:effectLst/>
                          <a:latin typeface="Calibri" panose="020F0502020204030204" pitchFamily="34" charset="0"/>
                          <a:cs typeface="Calibri" panose="020F0502020204030204" pitchFamily="34" charset="0"/>
                        </a:rPr>
                        <a:t>intermittent over </a:t>
                      </a:r>
                      <a:r>
                        <a:rPr lang="en-AU" sz="1400" dirty="0">
                          <a:effectLst/>
                          <a:latin typeface="Calibri" panose="020F0502020204030204" pitchFamily="34" charset="0"/>
                          <a:cs typeface="Calibri" panose="020F0502020204030204" pitchFamily="34" charset="0"/>
                        </a:rPr>
                        <a:t>the duration of the term. </a:t>
                      </a:r>
                      <a:endParaRPr lang="en-AU" sz="1400" dirty="0" smtClean="0">
                        <a:effectLst/>
                        <a:latin typeface="Calibri" panose="020F0502020204030204" pitchFamily="34" charset="0"/>
                        <a:cs typeface="Calibri" panose="020F0502020204030204" pitchFamily="34" charset="0"/>
                      </a:endParaRPr>
                    </a:p>
                    <a:p>
                      <a:pPr marL="1600200" lvl="3" indent="-228600">
                        <a:spcAft>
                          <a:spcPts val="0"/>
                        </a:spcAft>
                        <a:buFont typeface="Symbol" panose="05050102010706020507" pitchFamily="18" charset="2"/>
                        <a:buChar char=""/>
                      </a:pPr>
                      <a:r>
                        <a:rPr lang="en-AU" sz="1400" dirty="0" smtClean="0">
                          <a:effectLst/>
                          <a:latin typeface="Calibri" panose="020F0502020204030204" pitchFamily="34" charset="0"/>
                          <a:cs typeface="Calibri" panose="020F0502020204030204" pitchFamily="34" charset="0"/>
                        </a:rPr>
                        <a:t>Steps &amp; distance </a:t>
                      </a:r>
                      <a:r>
                        <a:rPr lang="en-AU" sz="1400" dirty="0">
                          <a:effectLst/>
                          <a:latin typeface="Calibri" panose="020F0502020204030204" pitchFamily="34" charset="0"/>
                          <a:cs typeface="Calibri" panose="020F0502020204030204" pitchFamily="34" charset="0"/>
                        </a:rPr>
                        <a:t>walked during Outdoor Education each time participating</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2138" marR="22138" marT="0" marB="0"/>
                </a:tc>
                <a:tc>
                  <a:txBody>
                    <a:bodyPr/>
                    <a:lstStyle/>
                    <a:p>
                      <a:pPr>
                        <a:spcAft>
                          <a:spcPts val="0"/>
                        </a:spcAft>
                      </a:pPr>
                      <a:r>
                        <a:rPr lang="en-AU" sz="1400">
                          <a:effectLst/>
                          <a:latin typeface="Calibri" panose="020F0502020204030204" pitchFamily="34" charset="0"/>
                          <a:cs typeface="Calibri" panose="020F0502020204030204" pitchFamily="34" charset="0"/>
                        </a:rPr>
                        <a:t>No longer using parent and staff reports of physical activity- streamlined data collection to get more accurate &amp; consistent data points (steps taken/day).</a:t>
                      </a:r>
                    </a:p>
                    <a:p>
                      <a:pPr>
                        <a:spcAft>
                          <a:spcPts val="0"/>
                        </a:spcAft>
                      </a:pPr>
                      <a:r>
                        <a:rPr lang="en-AU" sz="1400">
                          <a:effectLst/>
                          <a:latin typeface="Calibri" panose="020F0502020204030204" pitchFamily="34" charset="0"/>
                          <a:cs typeface="Calibri" panose="020F0502020204030204" pitchFamily="34" charset="0"/>
                        </a:rPr>
                        <a:t> </a:t>
                      </a:r>
                      <a:endParaRPr lang="en-AU" sz="1400">
                        <a:effectLst/>
                        <a:latin typeface="Calibri" panose="020F0502020204030204" pitchFamily="34" charset="0"/>
                        <a:ea typeface="Calibri" panose="020F0502020204030204" pitchFamily="34" charset="0"/>
                        <a:cs typeface="Calibri" panose="020F0502020204030204" pitchFamily="34" charset="0"/>
                      </a:endParaRPr>
                    </a:p>
                  </a:txBody>
                  <a:tcPr marL="22138" marR="22138" marT="0" marB="0"/>
                </a:tc>
                <a:extLst>
                  <a:ext uri="{0D108BD9-81ED-4DB2-BD59-A6C34878D82A}">
                    <a16:rowId xmlns:a16="http://schemas.microsoft.com/office/drawing/2014/main" val="851107692"/>
                  </a:ext>
                </a:extLst>
              </a:tr>
              <a:tr h="781996">
                <a:tc>
                  <a:txBody>
                    <a:bodyPr/>
                    <a:lstStyle/>
                    <a:p>
                      <a:pPr>
                        <a:spcAft>
                          <a:spcPts val="0"/>
                        </a:spcAft>
                      </a:pPr>
                      <a:r>
                        <a:rPr lang="en-AU" sz="1400">
                          <a:effectLst/>
                          <a:latin typeface="Calibri" panose="020F0502020204030204" pitchFamily="34" charset="0"/>
                          <a:cs typeface="Calibri" panose="020F0502020204030204" pitchFamily="34" charset="0"/>
                        </a:rPr>
                        <a:t>2019</a:t>
                      </a:r>
                    </a:p>
                    <a:p>
                      <a:pPr>
                        <a:spcAft>
                          <a:spcPts val="0"/>
                        </a:spcAft>
                      </a:pPr>
                      <a:r>
                        <a:rPr lang="en-AU" sz="1400">
                          <a:effectLst/>
                          <a:latin typeface="Calibri" panose="020F0502020204030204" pitchFamily="34" charset="0"/>
                          <a:cs typeface="Calibri" panose="020F0502020204030204" pitchFamily="34" charset="0"/>
                        </a:rPr>
                        <a:t>Term 1</a:t>
                      </a:r>
                    </a:p>
                    <a:p>
                      <a:pPr>
                        <a:spcAft>
                          <a:spcPts val="0"/>
                        </a:spcAft>
                      </a:pPr>
                      <a:r>
                        <a:rPr lang="en-AU" sz="1400">
                          <a:effectLst/>
                          <a:latin typeface="Calibri" panose="020F0502020204030204" pitchFamily="34" charset="0"/>
                          <a:cs typeface="Calibri" panose="020F0502020204030204" pitchFamily="34" charset="0"/>
                        </a:rPr>
                        <a:t>Week 5</a:t>
                      </a:r>
                      <a:endParaRPr lang="en-AU" sz="1400">
                        <a:effectLst/>
                        <a:latin typeface="Calibri" panose="020F0502020204030204" pitchFamily="34" charset="0"/>
                        <a:ea typeface="Calibri" panose="020F0502020204030204" pitchFamily="34" charset="0"/>
                        <a:cs typeface="Calibri" panose="020F0502020204030204" pitchFamily="34" charset="0"/>
                      </a:endParaRPr>
                    </a:p>
                  </a:txBody>
                  <a:tcPr marL="22138" marR="22138" marT="0" marB="0"/>
                </a:tc>
                <a:tc>
                  <a:txBody>
                    <a:bodyPr/>
                    <a:lstStyle/>
                    <a:p>
                      <a:pPr>
                        <a:spcAft>
                          <a:spcPts val="0"/>
                        </a:spcAft>
                      </a:pPr>
                      <a:r>
                        <a:rPr lang="en-AU" sz="1400">
                          <a:effectLst/>
                          <a:latin typeface="Calibri" panose="020F0502020204030204" pitchFamily="34" charset="0"/>
                          <a:cs typeface="Calibri" panose="020F0502020204030204" pitchFamily="34" charset="0"/>
                        </a:rPr>
                        <a:t>Action</a:t>
                      </a:r>
                      <a:endParaRPr lang="en-AU" sz="1400">
                        <a:effectLst/>
                        <a:latin typeface="Calibri" panose="020F0502020204030204" pitchFamily="34" charset="0"/>
                        <a:ea typeface="Calibri" panose="020F0502020204030204" pitchFamily="34" charset="0"/>
                        <a:cs typeface="Calibri" panose="020F0502020204030204" pitchFamily="34" charset="0"/>
                      </a:endParaRPr>
                    </a:p>
                  </a:txBody>
                  <a:tcPr marL="22138" marR="22138" marT="0" marB="0"/>
                </a:tc>
                <a:tc>
                  <a:txBody>
                    <a:bodyPr/>
                    <a:lstStyle/>
                    <a:p>
                      <a:pPr>
                        <a:spcAft>
                          <a:spcPts val="0"/>
                        </a:spcAft>
                      </a:pPr>
                      <a:r>
                        <a:rPr lang="en-AU" sz="1400" dirty="0">
                          <a:effectLst/>
                          <a:latin typeface="Calibri" panose="020F0502020204030204" pitchFamily="34" charset="0"/>
                          <a:cs typeface="Calibri" panose="020F0502020204030204" pitchFamily="34" charset="0"/>
                        </a:rPr>
                        <a:t>AH to be placed into Group 2 instead- finding it difficult to negotiate the more technically difficult bushwalking tracks and distances.</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2138" marR="22138" marT="0" marB="0"/>
                </a:tc>
                <a:tc>
                  <a:txBody>
                    <a:bodyPr/>
                    <a:lstStyle/>
                    <a:p>
                      <a:pPr>
                        <a:spcAft>
                          <a:spcPts val="0"/>
                        </a:spcAft>
                      </a:pPr>
                      <a:r>
                        <a:rPr lang="en-AU" sz="1400" dirty="0">
                          <a:effectLst/>
                          <a:latin typeface="Calibri" panose="020F0502020204030204" pitchFamily="34" charset="0"/>
                          <a:cs typeface="Calibri" panose="020F0502020204030204" pitchFamily="34" charset="0"/>
                        </a:rPr>
                        <a:t>AH from Group 3 into Group 2 (shorter bushwalks, less technical tracks)</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2138" marR="22138" marT="0" marB="0"/>
                </a:tc>
                <a:extLst>
                  <a:ext uri="{0D108BD9-81ED-4DB2-BD59-A6C34878D82A}">
                    <a16:rowId xmlns:a16="http://schemas.microsoft.com/office/drawing/2014/main" val="3467895678"/>
                  </a:ext>
                </a:extLst>
              </a:tr>
              <a:tr h="989477">
                <a:tc>
                  <a:txBody>
                    <a:bodyPr/>
                    <a:lstStyle/>
                    <a:p>
                      <a:pPr>
                        <a:spcAft>
                          <a:spcPts val="0"/>
                        </a:spcAft>
                      </a:pPr>
                      <a:r>
                        <a:rPr lang="en-AU" sz="1400">
                          <a:effectLst/>
                          <a:latin typeface="Calibri" panose="020F0502020204030204" pitchFamily="34" charset="0"/>
                          <a:cs typeface="Calibri" panose="020F0502020204030204" pitchFamily="34" charset="0"/>
                        </a:rPr>
                        <a:t>2019 Term 1 Week 7</a:t>
                      </a:r>
                      <a:endParaRPr lang="en-AU" sz="1400">
                        <a:effectLst/>
                        <a:latin typeface="Calibri" panose="020F0502020204030204" pitchFamily="34" charset="0"/>
                        <a:ea typeface="Calibri" panose="020F0502020204030204" pitchFamily="34" charset="0"/>
                        <a:cs typeface="Calibri" panose="020F0502020204030204" pitchFamily="34" charset="0"/>
                      </a:endParaRPr>
                    </a:p>
                  </a:txBody>
                  <a:tcPr marL="22138" marR="22138" marT="0" marB="0"/>
                </a:tc>
                <a:tc>
                  <a:txBody>
                    <a:bodyPr/>
                    <a:lstStyle/>
                    <a:p>
                      <a:pPr>
                        <a:spcAft>
                          <a:spcPts val="0"/>
                        </a:spcAft>
                      </a:pPr>
                      <a:r>
                        <a:rPr lang="en-AU" sz="1400">
                          <a:effectLst/>
                          <a:latin typeface="Calibri" panose="020F0502020204030204" pitchFamily="34" charset="0"/>
                          <a:cs typeface="Calibri" panose="020F0502020204030204" pitchFamily="34" charset="0"/>
                        </a:rPr>
                        <a:t>Action</a:t>
                      </a:r>
                      <a:endParaRPr lang="en-AU" sz="1400">
                        <a:effectLst/>
                        <a:latin typeface="Calibri" panose="020F0502020204030204" pitchFamily="34" charset="0"/>
                        <a:ea typeface="Calibri" panose="020F0502020204030204" pitchFamily="34" charset="0"/>
                        <a:cs typeface="Calibri" panose="020F0502020204030204" pitchFamily="34" charset="0"/>
                      </a:endParaRPr>
                    </a:p>
                  </a:txBody>
                  <a:tcPr marL="22138" marR="22138" marT="0" marB="0"/>
                </a:tc>
                <a:tc>
                  <a:txBody>
                    <a:bodyPr/>
                    <a:lstStyle/>
                    <a:p>
                      <a:pPr>
                        <a:spcAft>
                          <a:spcPts val="0"/>
                        </a:spcAft>
                      </a:pPr>
                      <a:r>
                        <a:rPr lang="en-AU" sz="1400" dirty="0">
                          <a:effectLst/>
                          <a:latin typeface="Calibri" panose="020F0502020204030204" pitchFamily="34" charset="0"/>
                          <a:cs typeface="Calibri" panose="020F0502020204030204" pitchFamily="34" charset="0"/>
                        </a:rPr>
                        <a:t>HC having difficulty remaining emotionally regulated while at school. Days immediately following OE he has lower severity and frequency of OE. For remainder of term, HC to attend OE 3 times/week</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2138" marR="22138" marT="0" marB="0"/>
                </a:tc>
                <a:tc>
                  <a:txBody>
                    <a:bodyPr/>
                    <a:lstStyle/>
                    <a:p>
                      <a:pPr>
                        <a:spcAft>
                          <a:spcPts val="0"/>
                        </a:spcAft>
                      </a:pPr>
                      <a:r>
                        <a:rPr lang="en-AU" sz="1400" dirty="0">
                          <a:effectLst/>
                          <a:latin typeface="Calibri" panose="020F0502020204030204" pitchFamily="34" charset="0"/>
                          <a:cs typeface="Calibri" panose="020F0502020204030204" pitchFamily="34" charset="0"/>
                        </a:rPr>
                        <a:t>Increased amount of Outdoor Education each week for HC in the short term, as he is increasingly dysregulated and disengaged in other programs. </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2138" marR="22138" marT="0" marB="0"/>
                </a:tc>
                <a:extLst>
                  <a:ext uri="{0D108BD9-81ED-4DB2-BD59-A6C34878D82A}">
                    <a16:rowId xmlns:a16="http://schemas.microsoft.com/office/drawing/2014/main" val="2160982385"/>
                  </a:ext>
                </a:extLst>
              </a:tr>
            </a:tbl>
          </a:graphicData>
        </a:graphic>
      </p:graphicFrame>
    </p:spTree>
    <p:extLst>
      <p:ext uri="{BB962C8B-B14F-4D97-AF65-F5344CB8AC3E}">
        <p14:creationId xmlns:p14="http://schemas.microsoft.com/office/powerpoint/2010/main" val="9014220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480389850"/>
              </p:ext>
            </p:extLst>
          </p:nvPr>
        </p:nvGraphicFramePr>
        <p:xfrm>
          <a:off x="502275" y="231818"/>
          <a:ext cx="11359166" cy="6494817"/>
        </p:xfrm>
        <a:graphic>
          <a:graphicData uri="http://schemas.openxmlformats.org/drawingml/2006/table">
            <a:tbl>
              <a:tblPr firstRow="1" firstCol="1" bandRow="1">
                <a:tableStyleId>{5C22544A-7EE6-4342-B048-85BDC9FD1C3A}</a:tableStyleId>
              </a:tblPr>
              <a:tblGrid>
                <a:gridCol w="1234691">
                  <a:extLst>
                    <a:ext uri="{9D8B030D-6E8A-4147-A177-3AD203B41FA5}">
                      <a16:colId xmlns:a16="http://schemas.microsoft.com/office/drawing/2014/main" val="2647562343"/>
                    </a:ext>
                  </a:extLst>
                </a:gridCol>
                <a:gridCol w="1379950">
                  <a:extLst>
                    <a:ext uri="{9D8B030D-6E8A-4147-A177-3AD203B41FA5}">
                      <a16:colId xmlns:a16="http://schemas.microsoft.com/office/drawing/2014/main" val="1374275394"/>
                    </a:ext>
                  </a:extLst>
                </a:gridCol>
                <a:gridCol w="8744525">
                  <a:extLst>
                    <a:ext uri="{9D8B030D-6E8A-4147-A177-3AD203B41FA5}">
                      <a16:colId xmlns:a16="http://schemas.microsoft.com/office/drawing/2014/main" val="3959357979"/>
                    </a:ext>
                  </a:extLst>
                </a:gridCol>
              </a:tblGrid>
              <a:tr h="734097">
                <a:tc>
                  <a:txBody>
                    <a:bodyPr/>
                    <a:lstStyle/>
                    <a:p>
                      <a:pPr>
                        <a:spcAft>
                          <a:spcPts val="0"/>
                        </a:spcAft>
                      </a:pPr>
                      <a:r>
                        <a:rPr lang="en-AU" sz="1400" dirty="0">
                          <a:effectLst/>
                          <a:latin typeface="Calibri" panose="020F0502020204030204" pitchFamily="34" charset="0"/>
                          <a:cs typeface="Calibri" panose="020F0502020204030204" pitchFamily="34" charset="0"/>
                        </a:rPr>
                        <a:t>Date</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tc>
                  <a:txBody>
                    <a:bodyPr/>
                    <a:lstStyle/>
                    <a:p>
                      <a:pPr>
                        <a:spcAft>
                          <a:spcPts val="0"/>
                        </a:spcAft>
                      </a:pPr>
                      <a:r>
                        <a:rPr lang="en-AU" sz="1400" dirty="0">
                          <a:effectLst/>
                          <a:latin typeface="Calibri" panose="020F0502020204030204" pitchFamily="34" charset="0"/>
                          <a:cs typeface="Calibri" panose="020F0502020204030204" pitchFamily="34" charset="0"/>
                        </a:rPr>
                        <a:t>Phase of the Action Research Model</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tc>
                  <a:txBody>
                    <a:bodyPr/>
                    <a:lstStyle/>
                    <a:p>
                      <a:pPr>
                        <a:spcAft>
                          <a:spcPts val="0"/>
                        </a:spcAft>
                      </a:pPr>
                      <a:r>
                        <a:rPr lang="en-AU" sz="1400" dirty="0">
                          <a:effectLst/>
                          <a:latin typeface="Calibri" panose="020F0502020204030204" pitchFamily="34" charset="0"/>
                          <a:cs typeface="Calibri" panose="020F0502020204030204" pitchFamily="34" charset="0"/>
                        </a:rPr>
                        <a:t>Action</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extLst>
                  <a:ext uri="{0D108BD9-81ED-4DB2-BD59-A6C34878D82A}">
                    <a16:rowId xmlns:a16="http://schemas.microsoft.com/office/drawing/2014/main" val="4150118922"/>
                  </a:ext>
                </a:extLst>
              </a:tr>
              <a:tr h="4583367">
                <a:tc>
                  <a:txBody>
                    <a:bodyPr/>
                    <a:lstStyle/>
                    <a:p>
                      <a:pPr>
                        <a:spcAft>
                          <a:spcPts val="0"/>
                        </a:spcAft>
                      </a:pPr>
                      <a:r>
                        <a:rPr lang="en-AU" sz="1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2019</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AU" sz="1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Term 1 Break (Easter Holidays)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AU" sz="1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Week 1</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AU" sz="1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AU" sz="1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Observe and Reflect </a:t>
                      </a:r>
                      <a:endParaRPr lang="en-AU"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b="1"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Observe:</a:t>
                      </a:r>
                      <a:endParaRPr lang="en-AU"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AU"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Comparing steps taken with Episodic Severity Data. Discussions with staff and parents, observations of students while engaged in Outdoor Education program during term 1. </a:t>
                      </a:r>
                    </a:p>
                    <a:p>
                      <a:pPr>
                        <a:spcAft>
                          <a:spcPts val="0"/>
                        </a:spcAft>
                      </a:pPr>
                      <a:r>
                        <a:rPr lang="en-AU" sz="1600" b="1"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Reflect:</a:t>
                      </a:r>
                      <a:endParaRPr lang="en-AU"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spcBef>
                          <a:spcPts val="0"/>
                        </a:spcBef>
                        <a:spcAft>
                          <a:spcPts val="0"/>
                        </a:spcAft>
                      </a:pPr>
                      <a:r>
                        <a:rPr lang="en-AU" sz="1600" b="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What trends are we seeing in the data?</a:t>
                      </a:r>
                      <a:endParaRPr lang="en-AU"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a:spcBef>
                          <a:spcPts val="0"/>
                        </a:spcBef>
                        <a:spcAft>
                          <a:spcPts val="600"/>
                        </a:spcAft>
                      </a:pPr>
                      <a:r>
                        <a:rPr lang="en-AU"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There doesn’t appear to be much change regarding Episodic Severity over time, as the effects of increased physical activity on Outdoor Education appears to be immediate but short lived for most of the students in the Action Research. Using the data to get an ‘average week’ (Monday to Friday) reveals some interesting results as for most students, the day of and immediately following Outdoor Education shows the lowest frequency and severity of episodes of emotional </a:t>
                      </a:r>
                      <a:r>
                        <a:rPr lang="en-AU" sz="1600" b="0"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dysregulation.</a:t>
                      </a:r>
                    </a:p>
                    <a:p>
                      <a:pPr>
                        <a:spcBef>
                          <a:spcPts val="0"/>
                        </a:spcBef>
                        <a:spcAft>
                          <a:spcPts val="0"/>
                        </a:spcAft>
                      </a:pPr>
                      <a:r>
                        <a:rPr lang="en-AU" sz="1600" b="0" i="1"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Are </a:t>
                      </a:r>
                      <a:r>
                        <a:rPr lang="en-AU" sz="1600" b="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activities suitable and appropriate for the students?</a:t>
                      </a:r>
                      <a:endParaRPr lang="en-AU"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a:spcBef>
                          <a:spcPts val="0"/>
                        </a:spcBef>
                        <a:spcAft>
                          <a:spcPts val="0"/>
                        </a:spcAft>
                      </a:pPr>
                      <a:r>
                        <a:rPr lang="en-AU"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Have had to change AH into Group 2 as Group 1 walks were too technical and long for her, resulting in increased dysregulation and disengagement. </a:t>
                      </a:r>
                    </a:p>
                    <a:p>
                      <a:pPr>
                        <a:spcBef>
                          <a:spcPts val="0"/>
                        </a:spcBef>
                        <a:spcAft>
                          <a:spcPts val="0"/>
                        </a:spcAft>
                      </a:pPr>
                      <a:r>
                        <a:rPr lang="en-AU"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EL required additional strategies to support his emotional regulation during walks (e.g. food, highly familiar staff, more visual supports and maps).</a:t>
                      </a:r>
                    </a:p>
                    <a:p>
                      <a:pPr>
                        <a:spcBef>
                          <a:spcPts val="0"/>
                        </a:spcBef>
                        <a:spcAft>
                          <a:spcPts val="600"/>
                        </a:spcAft>
                      </a:pPr>
                      <a:r>
                        <a:rPr lang="en-AU"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Swimming elements worked well alongside bushwalks on extreme heat days (30 degrees +), and student groupings, doing variety of distances and technicality of walks according to their abilities have worked well. Surfing group going very well, with progression in skills for all students in this </a:t>
                      </a:r>
                      <a:r>
                        <a:rPr lang="en-AU" sz="1600" b="0"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group.</a:t>
                      </a:r>
                      <a:endParaRPr lang="en-AU"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a:spcBef>
                          <a:spcPts val="0"/>
                        </a:spcBef>
                        <a:spcAft>
                          <a:spcPts val="0"/>
                        </a:spcAft>
                      </a:pPr>
                      <a:r>
                        <a:rPr lang="en-AU" sz="1600" b="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Do staff have sufficient training to implement the program effectively?</a:t>
                      </a:r>
                      <a:endParaRPr lang="en-AU"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a:spcBef>
                          <a:spcPts val="0"/>
                        </a:spcBef>
                        <a:spcAft>
                          <a:spcPts val="0"/>
                        </a:spcAft>
                      </a:pPr>
                      <a:r>
                        <a:rPr lang="en-AU"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Yes- has been difficult at times to ensure students wear the Fitbits consistently, however having good buy in from several staff has greatly helped this process to gather some consistent data.</a:t>
                      </a:r>
                    </a:p>
                    <a:p>
                      <a:pPr>
                        <a:spcBef>
                          <a:spcPts val="0"/>
                        </a:spcBef>
                        <a:spcAft>
                          <a:spcPts val="0"/>
                        </a:spcAft>
                      </a:pPr>
                      <a:r>
                        <a:rPr lang="en-AU"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Teachers and educators have good understanding of the needs of students, and how to effectively and safely deliver the Outdoor Education program</a:t>
                      </a:r>
                      <a:r>
                        <a:rPr lang="en-AU" sz="1600" b="0"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AU"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76408849"/>
                  </a:ext>
                </a:extLst>
              </a:tr>
            </a:tbl>
          </a:graphicData>
        </a:graphic>
      </p:graphicFrame>
    </p:spTree>
    <p:extLst>
      <p:ext uri="{BB962C8B-B14F-4D97-AF65-F5344CB8AC3E}">
        <p14:creationId xmlns:p14="http://schemas.microsoft.com/office/powerpoint/2010/main" val="23404508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970168731"/>
              </p:ext>
            </p:extLst>
          </p:nvPr>
        </p:nvGraphicFramePr>
        <p:xfrm>
          <a:off x="502276" y="231818"/>
          <a:ext cx="11269013" cy="6519502"/>
        </p:xfrm>
        <a:graphic>
          <a:graphicData uri="http://schemas.openxmlformats.org/drawingml/2006/table">
            <a:tbl>
              <a:tblPr firstRow="1" firstCol="1" bandRow="1">
                <a:tableStyleId>{5C22544A-7EE6-4342-B048-85BDC9FD1C3A}</a:tableStyleId>
              </a:tblPr>
              <a:tblGrid>
                <a:gridCol w="1224891">
                  <a:extLst>
                    <a:ext uri="{9D8B030D-6E8A-4147-A177-3AD203B41FA5}">
                      <a16:colId xmlns:a16="http://schemas.microsoft.com/office/drawing/2014/main" val="2647562343"/>
                    </a:ext>
                  </a:extLst>
                </a:gridCol>
                <a:gridCol w="1368998">
                  <a:extLst>
                    <a:ext uri="{9D8B030D-6E8A-4147-A177-3AD203B41FA5}">
                      <a16:colId xmlns:a16="http://schemas.microsoft.com/office/drawing/2014/main" val="1374275394"/>
                    </a:ext>
                  </a:extLst>
                </a:gridCol>
                <a:gridCol w="8675124">
                  <a:extLst>
                    <a:ext uri="{9D8B030D-6E8A-4147-A177-3AD203B41FA5}">
                      <a16:colId xmlns:a16="http://schemas.microsoft.com/office/drawing/2014/main" val="3959357979"/>
                    </a:ext>
                  </a:extLst>
                </a:gridCol>
              </a:tblGrid>
              <a:tr h="682582">
                <a:tc>
                  <a:txBody>
                    <a:bodyPr/>
                    <a:lstStyle/>
                    <a:p>
                      <a:pPr>
                        <a:spcAft>
                          <a:spcPts val="0"/>
                        </a:spcAft>
                      </a:pPr>
                      <a:r>
                        <a:rPr lang="en-AU" sz="1400" dirty="0">
                          <a:effectLst/>
                          <a:latin typeface="Calibri" panose="020F0502020204030204" pitchFamily="34" charset="0"/>
                          <a:cs typeface="Calibri" panose="020F0502020204030204" pitchFamily="34" charset="0"/>
                        </a:rPr>
                        <a:t>Date</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tc>
                  <a:txBody>
                    <a:bodyPr/>
                    <a:lstStyle/>
                    <a:p>
                      <a:pPr>
                        <a:spcAft>
                          <a:spcPts val="0"/>
                        </a:spcAft>
                      </a:pPr>
                      <a:r>
                        <a:rPr lang="en-AU" sz="1400" dirty="0">
                          <a:effectLst/>
                          <a:latin typeface="Calibri" panose="020F0502020204030204" pitchFamily="34" charset="0"/>
                          <a:cs typeface="Calibri" panose="020F0502020204030204" pitchFamily="34" charset="0"/>
                        </a:rPr>
                        <a:t>Phase of the Action Research Model</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tc>
                  <a:txBody>
                    <a:bodyPr/>
                    <a:lstStyle/>
                    <a:p>
                      <a:pPr>
                        <a:spcAft>
                          <a:spcPts val="0"/>
                        </a:spcAft>
                      </a:pPr>
                      <a:r>
                        <a:rPr lang="en-AU" sz="1400" dirty="0">
                          <a:effectLst/>
                          <a:latin typeface="Calibri" panose="020F0502020204030204" pitchFamily="34" charset="0"/>
                          <a:cs typeface="Calibri" panose="020F0502020204030204" pitchFamily="34" charset="0"/>
                        </a:rPr>
                        <a:t>Action</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extLst>
                  <a:ext uri="{0D108BD9-81ED-4DB2-BD59-A6C34878D82A}">
                    <a16:rowId xmlns:a16="http://schemas.microsoft.com/office/drawing/2014/main" val="4150118922"/>
                  </a:ext>
                </a:extLst>
              </a:tr>
              <a:tr h="4583367">
                <a:tc>
                  <a:txBody>
                    <a:bodyPr/>
                    <a:lstStyle/>
                    <a:p>
                      <a:pPr>
                        <a:spcAft>
                          <a:spcPts val="0"/>
                        </a:spcAft>
                      </a:pPr>
                      <a:r>
                        <a:rPr lang="en-AU" sz="1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2019</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AU" sz="1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Term 1 Break (Easter Holidays)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AU" sz="1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Week 1</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AU" sz="1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AU" sz="1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Observe and Reflect </a:t>
                      </a:r>
                      <a:endParaRPr lang="en-AU"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Bef>
                          <a:spcPts val="0"/>
                        </a:spcBef>
                        <a:spcAft>
                          <a:spcPts val="0"/>
                        </a:spcAft>
                      </a:pPr>
                      <a:r>
                        <a:rPr lang="en-AU" sz="1600" b="1" i="0"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Reflect</a:t>
                      </a:r>
                    </a:p>
                    <a:p>
                      <a:pPr>
                        <a:spcBef>
                          <a:spcPts val="0"/>
                        </a:spcBef>
                        <a:spcAft>
                          <a:spcPts val="0"/>
                        </a:spcAft>
                      </a:pPr>
                      <a:r>
                        <a:rPr lang="en-AU" sz="1600" b="0" i="1"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Are </a:t>
                      </a:r>
                      <a:r>
                        <a:rPr lang="en-AU" sz="1600" b="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data collection methods suitable?</a:t>
                      </a:r>
                      <a:endParaRPr lang="en-AU"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AU"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Not able to always gain accurate steps data for students while on Outdoor Education, so have also been taking kilometres walked data for the groups (using distance tracking apps on staff phones, e.g. </a:t>
                      </a:r>
                      <a:r>
                        <a:rPr lang="en-AU" sz="1600" b="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Strava</a:t>
                      </a:r>
                      <a:r>
                        <a:rPr lang="en-AU"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AU" sz="1600" b="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AllTrails</a:t>
                      </a:r>
                      <a:r>
                        <a:rPr lang="en-AU"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and Health</a:t>
                      </a:r>
                      <a:r>
                        <a:rPr lang="en-AU" sz="1600" b="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AU"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spcBef>
                          <a:spcPts val="0"/>
                        </a:spcBef>
                        <a:spcAft>
                          <a:spcPts val="0"/>
                        </a:spcAft>
                      </a:pPr>
                      <a:r>
                        <a:rPr lang="en-AU"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Using data from students gained from </a:t>
                      </a:r>
                      <a:r>
                        <a:rPr lang="en-AU" sz="1600" b="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FitBits</a:t>
                      </a:r>
                      <a:r>
                        <a:rPr lang="en-AU"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regarding steps taken and kilometres walked, have been able to calculate average </a:t>
                      </a:r>
                      <a:r>
                        <a:rPr lang="en-AU" sz="1600" b="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steps:kilometres</a:t>
                      </a:r>
                      <a:r>
                        <a:rPr lang="en-AU"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data for each student</a:t>
                      </a:r>
                      <a:r>
                        <a:rPr lang="en-AU" sz="1600" b="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AU"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AU"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Some bushwalks are more technical however are of shorter distance and steps taken. This needs to be noted in the data in regards to elevation levels (using data on staff phones) to accurately reflect difficulty of some walks. </a:t>
                      </a:r>
                    </a:p>
                    <a:p>
                      <a:pPr>
                        <a:spcAft>
                          <a:spcPts val="600"/>
                        </a:spcAft>
                      </a:pPr>
                      <a:r>
                        <a:rPr lang="en-AU"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Emotional Regulation data collection is suitable for the students.</a:t>
                      </a:r>
                    </a:p>
                    <a:p>
                      <a:pPr>
                        <a:spcBef>
                          <a:spcPts val="0"/>
                        </a:spcBef>
                        <a:spcAft>
                          <a:spcPts val="0"/>
                        </a:spcAft>
                      </a:pPr>
                      <a:r>
                        <a:rPr lang="en-AU" sz="1600" b="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Are students enjoying the </a:t>
                      </a:r>
                      <a:r>
                        <a:rPr lang="en-AU" sz="1600" b="0" i="1"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program?</a:t>
                      </a:r>
                      <a:endParaRPr lang="en-AU"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a:spcBef>
                          <a:spcPts val="0"/>
                        </a:spcBef>
                        <a:spcAft>
                          <a:spcPts val="600"/>
                        </a:spcAft>
                      </a:pPr>
                      <a:r>
                        <a:rPr lang="en-AU"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Yes- most students display happy affects when they see the visual forewarning for Bushwalking and Outdoor Education, and are generally happy while on Outdoor Education. Surfing in particular is a highlight for the students involved in that aspect of the program. </a:t>
                      </a:r>
                    </a:p>
                    <a:p>
                      <a:pPr>
                        <a:spcBef>
                          <a:spcPts val="0"/>
                        </a:spcBef>
                        <a:spcAft>
                          <a:spcPts val="0"/>
                        </a:spcAft>
                      </a:pPr>
                      <a:r>
                        <a:rPr lang="en-AU" sz="1600" b="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Are parents invested in the program?</a:t>
                      </a:r>
                      <a:endParaRPr lang="en-AU"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a:spcBef>
                          <a:spcPts val="0"/>
                        </a:spcBef>
                        <a:spcAft>
                          <a:spcPts val="600"/>
                        </a:spcAft>
                      </a:pPr>
                      <a:r>
                        <a:rPr lang="en-AU"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Yes, most parents appear to see the importance of physical activity and the benefits of Outdoor Education for their children. All returned permission slips for both Outdoor Education program as well as specific involvement in the Action Research for those parents. </a:t>
                      </a:r>
                    </a:p>
                    <a:p>
                      <a:pPr>
                        <a:spcBef>
                          <a:spcPts val="0"/>
                        </a:spcBef>
                        <a:spcAft>
                          <a:spcPts val="0"/>
                        </a:spcAft>
                      </a:pPr>
                      <a:r>
                        <a:rPr lang="en-AU" sz="1600" b="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Are staff invested in the program?</a:t>
                      </a:r>
                      <a:endParaRPr lang="en-AU"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a:spcBef>
                          <a:spcPts val="0"/>
                        </a:spcBef>
                        <a:spcAft>
                          <a:spcPts val="0"/>
                        </a:spcAft>
                      </a:pPr>
                      <a:r>
                        <a:rPr lang="en-AU"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Yes- we have a good cohort of staff who see the benefit of Outdoor Education for all students, and the importance of it in students’ weeks to support their physical and emotional wellbeing. Staff have been interested in the data coming out of the program. </a:t>
                      </a:r>
                    </a:p>
                  </a:txBody>
                  <a:tcPr marL="68580" marR="68580" marT="0" marB="0"/>
                </a:tc>
                <a:extLst>
                  <a:ext uri="{0D108BD9-81ED-4DB2-BD59-A6C34878D82A}">
                    <a16:rowId xmlns:a16="http://schemas.microsoft.com/office/drawing/2014/main" val="3476408849"/>
                  </a:ext>
                </a:extLst>
              </a:tr>
            </a:tbl>
          </a:graphicData>
        </a:graphic>
      </p:graphicFrame>
    </p:spTree>
    <p:extLst>
      <p:ext uri="{BB962C8B-B14F-4D97-AF65-F5344CB8AC3E}">
        <p14:creationId xmlns:p14="http://schemas.microsoft.com/office/powerpoint/2010/main" val="30930491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AU"/>
          </a:p>
        </p:txBody>
      </p:sp>
      <p:graphicFrame>
        <p:nvGraphicFramePr>
          <p:cNvPr id="4" name="Content Placeholder 5"/>
          <p:cNvGraphicFramePr>
            <a:graphicFrameLocks/>
          </p:cNvGraphicFramePr>
          <p:nvPr>
            <p:extLst>
              <p:ext uri="{D42A27DB-BD31-4B8C-83A1-F6EECF244321}">
                <p14:modId xmlns:p14="http://schemas.microsoft.com/office/powerpoint/2010/main" val="4050105824"/>
              </p:ext>
            </p:extLst>
          </p:nvPr>
        </p:nvGraphicFramePr>
        <p:xfrm>
          <a:off x="502277" y="231819"/>
          <a:ext cx="11423559" cy="6364535"/>
        </p:xfrm>
        <a:graphic>
          <a:graphicData uri="http://schemas.openxmlformats.org/drawingml/2006/table">
            <a:tbl>
              <a:tblPr firstRow="1" firstCol="1" bandRow="1">
                <a:tableStyleId>{5C22544A-7EE6-4342-B048-85BDC9FD1C3A}</a:tableStyleId>
              </a:tblPr>
              <a:tblGrid>
                <a:gridCol w="1094703">
                  <a:extLst>
                    <a:ext uri="{9D8B030D-6E8A-4147-A177-3AD203B41FA5}">
                      <a16:colId xmlns:a16="http://schemas.microsoft.com/office/drawing/2014/main" val="2647562343"/>
                    </a:ext>
                  </a:extLst>
                </a:gridCol>
                <a:gridCol w="1223493">
                  <a:extLst>
                    <a:ext uri="{9D8B030D-6E8A-4147-A177-3AD203B41FA5}">
                      <a16:colId xmlns:a16="http://schemas.microsoft.com/office/drawing/2014/main" val="1374275394"/>
                    </a:ext>
                  </a:extLst>
                </a:gridCol>
                <a:gridCol w="7521262">
                  <a:extLst>
                    <a:ext uri="{9D8B030D-6E8A-4147-A177-3AD203B41FA5}">
                      <a16:colId xmlns:a16="http://schemas.microsoft.com/office/drawing/2014/main" val="3959357979"/>
                    </a:ext>
                  </a:extLst>
                </a:gridCol>
                <a:gridCol w="1584101">
                  <a:extLst>
                    <a:ext uri="{9D8B030D-6E8A-4147-A177-3AD203B41FA5}">
                      <a16:colId xmlns:a16="http://schemas.microsoft.com/office/drawing/2014/main" val="3044734014"/>
                    </a:ext>
                  </a:extLst>
                </a:gridCol>
              </a:tblGrid>
              <a:tr h="618187">
                <a:tc>
                  <a:txBody>
                    <a:bodyPr/>
                    <a:lstStyle/>
                    <a:p>
                      <a:pPr>
                        <a:spcAft>
                          <a:spcPts val="0"/>
                        </a:spcAft>
                      </a:pPr>
                      <a:r>
                        <a:rPr lang="en-AU" sz="1400" dirty="0">
                          <a:effectLst/>
                          <a:latin typeface="Calibri" panose="020F0502020204030204" pitchFamily="34" charset="0"/>
                          <a:cs typeface="Calibri" panose="020F0502020204030204" pitchFamily="34" charset="0"/>
                        </a:rPr>
                        <a:t>Date</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tc>
                  <a:txBody>
                    <a:bodyPr/>
                    <a:lstStyle/>
                    <a:p>
                      <a:pPr>
                        <a:spcAft>
                          <a:spcPts val="0"/>
                        </a:spcAft>
                      </a:pPr>
                      <a:r>
                        <a:rPr lang="en-AU" sz="1400" dirty="0">
                          <a:effectLst/>
                          <a:latin typeface="Calibri" panose="020F0502020204030204" pitchFamily="34" charset="0"/>
                          <a:cs typeface="Calibri" panose="020F0502020204030204" pitchFamily="34" charset="0"/>
                        </a:rPr>
                        <a:t>Phase of the Action Research Model</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tc>
                  <a:txBody>
                    <a:bodyPr/>
                    <a:lstStyle/>
                    <a:p>
                      <a:pPr>
                        <a:spcAft>
                          <a:spcPts val="0"/>
                        </a:spcAft>
                      </a:pPr>
                      <a:r>
                        <a:rPr lang="en-AU" sz="1400" dirty="0">
                          <a:effectLst/>
                          <a:latin typeface="Calibri" panose="020F0502020204030204" pitchFamily="34" charset="0"/>
                          <a:cs typeface="Calibri" panose="020F0502020204030204" pitchFamily="34" charset="0"/>
                        </a:rPr>
                        <a:t>Action</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tc>
                  <a:txBody>
                    <a:bodyPr/>
                    <a:lstStyle/>
                    <a:p>
                      <a:endParaRPr lang="en-AU" dirty="0"/>
                    </a:p>
                  </a:txBody>
                  <a:tcPr marL="27247" marR="27247" marT="0" marB="0"/>
                </a:tc>
                <a:extLst>
                  <a:ext uri="{0D108BD9-81ED-4DB2-BD59-A6C34878D82A}">
                    <a16:rowId xmlns:a16="http://schemas.microsoft.com/office/drawing/2014/main" val="4150118922"/>
                  </a:ext>
                </a:extLst>
              </a:tr>
              <a:tr h="421569">
                <a:tc gridSpan="4">
                  <a:txBody>
                    <a:bodyPr/>
                    <a:lstStyle/>
                    <a:p>
                      <a:endParaRPr lang="en-AU"/>
                    </a:p>
                  </a:txBody>
                  <a:tcPr marL="27247" marR="27247" marT="0" marB="0"/>
                </a:tc>
                <a:tc hMerge="1">
                  <a:txBody>
                    <a:bodyPr/>
                    <a:lstStyle/>
                    <a:p>
                      <a:pPr>
                        <a:spcAft>
                          <a:spcPts val="0"/>
                        </a:spcAft>
                      </a:pP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tc hMerge="1">
                  <a:txBody>
                    <a:bodyPr/>
                    <a:lstStyle/>
                    <a:p>
                      <a:pPr>
                        <a:spcAft>
                          <a:spcPts val="0"/>
                        </a:spcAft>
                      </a:pP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tc hMerge="1">
                  <a:txBody>
                    <a:bodyPr/>
                    <a:lstStyle/>
                    <a:p>
                      <a:endParaRPr lang="en-AU"/>
                    </a:p>
                  </a:txBody>
                  <a:tcPr/>
                </a:tc>
                <a:extLst>
                  <a:ext uri="{0D108BD9-81ED-4DB2-BD59-A6C34878D82A}">
                    <a16:rowId xmlns:a16="http://schemas.microsoft.com/office/drawing/2014/main" val="1436392651"/>
                  </a:ext>
                </a:extLst>
              </a:tr>
              <a:tr h="1039755">
                <a:tc>
                  <a:txBody>
                    <a:bodyPr/>
                    <a:lstStyle/>
                    <a:p>
                      <a:pPr>
                        <a:spcAft>
                          <a:spcPts val="0"/>
                        </a:spcAft>
                      </a:pPr>
                      <a:r>
                        <a:rPr lang="en-AU" sz="14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2019</a:t>
                      </a:r>
                      <a:endParaRPr lang="en-AU" sz="12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AU" sz="14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Term 1 Break (Easter Holidays) </a:t>
                      </a:r>
                      <a:endParaRPr lang="en-AU" sz="12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AU" sz="14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Week 2</a:t>
                      </a:r>
                      <a:endParaRPr lang="en-AU" sz="12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AU" sz="14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A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Plan</a:t>
                      </a:r>
                      <a:endParaRPr lang="en-AU"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spcAft>
                          <a:spcPts val="0"/>
                        </a:spcAft>
                        <a:buFont typeface="Symbol" panose="05050102010706020507" pitchFamily="18" charset="2"/>
                        <a:buChar char=""/>
                      </a:pPr>
                      <a:r>
                        <a:rPr lang="en-AU"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Investigate some new bushwalking locations for groups 2 and 3</a:t>
                      </a:r>
                    </a:p>
                    <a:p>
                      <a:pPr marL="342900" lvl="0" indent="-342900">
                        <a:spcAft>
                          <a:spcPts val="0"/>
                        </a:spcAft>
                        <a:buFont typeface="Symbol" panose="05050102010706020507" pitchFamily="18" charset="2"/>
                        <a:buChar char=""/>
                      </a:pPr>
                      <a:r>
                        <a:rPr lang="en-AU"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Prepare for Surfing to finish in Term 2, Week 5, and for that group to do bushwalking instead on Wednesdays</a:t>
                      </a:r>
                    </a:p>
                    <a:p>
                      <a:pPr marL="342900" lvl="0" indent="-342900">
                        <a:spcAft>
                          <a:spcPts val="0"/>
                        </a:spcAft>
                        <a:buFont typeface="Symbol" panose="05050102010706020507" pitchFamily="18" charset="2"/>
                        <a:buChar char=""/>
                      </a:pPr>
                      <a:r>
                        <a:rPr lang="en-AU"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Prepare for some students to begin ice skating in Term 2, Week 6</a:t>
                      </a:r>
                    </a:p>
                    <a:p>
                      <a:pPr>
                        <a:spcAft>
                          <a:spcPts val="0"/>
                        </a:spcAft>
                      </a:pPr>
                      <a:r>
                        <a:rPr lang="en-AU"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tc>
                  <a:txBody>
                    <a:bodyPr/>
                    <a:lstStyle/>
                    <a:p>
                      <a:endParaRPr lang="en-AU"/>
                    </a:p>
                  </a:txBody>
                  <a:tcPr marL="22138" marR="22138" marT="0" marB="0"/>
                </a:tc>
                <a:extLst>
                  <a:ext uri="{0D108BD9-81ED-4DB2-BD59-A6C34878D82A}">
                    <a16:rowId xmlns:a16="http://schemas.microsoft.com/office/drawing/2014/main" val="3476408849"/>
                  </a:ext>
                </a:extLst>
              </a:tr>
              <a:tr h="1824533">
                <a:tc>
                  <a:txBody>
                    <a:bodyPr/>
                    <a:lstStyle/>
                    <a:p>
                      <a:pPr>
                        <a:spcAft>
                          <a:spcPts val="0"/>
                        </a:spcAft>
                      </a:pPr>
                      <a:r>
                        <a:rPr lang="en-AU" sz="1400" b="1">
                          <a:effectLst/>
                          <a:latin typeface="Calibri" panose="020F0502020204030204" pitchFamily="34" charset="0"/>
                          <a:ea typeface="Calibri" panose="020F0502020204030204" pitchFamily="34" charset="0"/>
                          <a:cs typeface="Times New Roman" panose="02020603050405020304" pitchFamily="18" charset="0"/>
                        </a:rPr>
                        <a:t>2019</a:t>
                      </a:r>
                      <a:endParaRPr lang="en-AU" sz="12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AU" sz="1400" b="1">
                          <a:effectLst/>
                          <a:latin typeface="Calibri" panose="020F0502020204030204" pitchFamily="34" charset="0"/>
                          <a:ea typeface="Calibri" panose="020F0502020204030204" pitchFamily="34" charset="0"/>
                          <a:cs typeface="Times New Roman" panose="02020603050405020304" pitchFamily="18" charset="0"/>
                        </a:rPr>
                        <a:t>Term 2</a:t>
                      </a:r>
                      <a:endParaRPr lang="en-AU" sz="12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AU" sz="1400" b="1">
                          <a:effectLst/>
                          <a:latin typeface="Calibri" panose="020F0502020204030204" pitchFamily="34" charset="0"/>
                          <a:ea typeface="Calibri" panose="020F0502020204030204" pitchFamily="34" charset="0"/>
                          <a:cs typeface="Times New Roman" panose="02020603050405020304" pitchFamily="18" charset="0"/>
                        </a:rPr>
                        <a:t>Week 1-10</a:t>
                      </a:r>
                      <a:endParaRPr lang="en-AU" sz="12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AU" sz="1400" b="1">
                          <a:effectLst/>
                          <a:latin typeface="Calibri" panose="020F0502020204030204" pitchFamily="34" charset="0"/>
                          <a:ea typeface="Calibri" panose="020F0502020204030204" pitchFamily="34" charset="0"/>
                          <a:cs typeface="Times New Roman" panose="02020603050405020304" pitchFamily="18" charset="0"/>
                        </a:rPr>
                        <a:t> </a:t>
                      </a:r>
                      <a:endParaRPr lang="en-A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Action </a:t>
                      </a:r>
                      <a:endParaRPr lang="en-AU" sz="14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Continue weekly Outdoor Education, including bushwalking for all secondary students, and surfing for one class. Bushwalks tailored to students’ required level of support.</a:t>
                      </a:r>
                    </a:p>
                    <a:p>
                      <a:pPr>
                        <a:spcAft>
                          <a:spcPts val="0"/>
                        </a:spcAft>
                      </a:pPr>
                      <a:r>
                        <a:rPr lang="en-AU"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Bushwalking locations include: Riverside Track Lane Cove, Deep Creek Trails (including </a:t>
                      </a:r>
                      <a:r>
                        <a:rPr lang="en-AU" sz="1600" b="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Caleyi</a:t>
                      </a:r>
                      <a:r>
                        <a:rPr lang="en-AU"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Slippery Dip, 5 Mile Creek), and the Natural Bridge Track.</a:t>
                      </a:r>
                    </a:p>
                  </a:txBody>
                  <a:tcPr marL="68580" marR="68580" marT="0" marB="0"/>
                </a:tc>
                <a:tc>
                  <a:txBody>
                    <a:bodyPr/>
                    <a:lstStyle/>
                    <a:p>
                      <a:endParaRPr lang="en-AU"/>
                    </a:p>
                  </a:txBody>
                  <a:tcPr marL="22138" marR="22138" marT="0" marB="0"/>
                </a:tc>
                <a:extLst>
                  <a:ext uri="{0D108BD9-81ED-4DB2-BD59-A6C34878D82A}">
                    <a16:rowId xmlns:a16="http://schemas.microsoft.com/office/drawing/2014/main" val="851107692"/>
                  </a:ext>
                </a:extLst>
              </a:tr>
              <a:tr h="781996">
                <a:tc>
                  <a:txBody>
                    <a:bodyPr/>
                    <a:lstStyle/>
                    <a:p>
                      <a:pPr>
                        <a:spcAft>
                          <a:spcPts val="0"/>
                        </a:spcAft>
                      </a:pPr>
                      <a:r>
                        <a:rPr lang="en-AU" sz="1400" b="1" dirty="0">
                          <a:effectLst/>
                          <a:latin typeface="Calibri" panose="020F0502020204030204" pitchFamily="34" charset="0"/>
                          <a:ea typeface="Calibri" panose="020F0502020204030204" pitchFamily="34" charset="0"/>
                          <a:cs typeface="Times New Roman" panose="02020603050405020304" pitchFamily="18" charset="0"/>
                        </a:rPr>
                        <a:t>2019</a:t>
                      </a: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AU" sz="1400" b="1" dirty="0">
                          <a:effectLst/>
                          <a:latin typeface="Calibri" panose="020F0502020204030204" pitchFamily="34" charset="0"/>
                          <a:ea typeface="Calibri" panose="020F0502020204030204" pitchFamily="34" charset="0"/>
                          <a:cs typeface="Times New Roman" panose="02020603050405020304" pitchFamily="18" charset="0"/>
                        </a:rPr>
                        <a:t>Term 2</a:t>
                      </a: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AU" sz="1400" b="1" dirty="0">
                          <a:effectLst/>
                          <a:latin typeface="Calibri" panose="020F0502020204030204" pitchFamily="34" charset="0"/>
                          <a:ea typeface="Calibri" panose="020F0502020204030204" pitchFamily="34" charset="0"/>
                          <a:cs typeface="Times New Roman" panose="02020603050405020304" pitchFamily="18" charset="0"/>
                        </a:rPr>
                        <a:t>Week 6-10</a:t>
                      </a: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Action</a:t>
                      </a:r>
                      <a:endParaRPr lang="en-AU"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Conclude Surfing aspect of program. </a:t>
                      </a:r>
                    </a:p>
                    <a:p>
                      <a:pPr>
                        <a:spcAft>
                          <a:spcPts val="0"/>
                        </a:spcAft>
                      </a:pPr>
                      <a:r>
                        <a:rPr lang="en-AU"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Begin Ice Skating for group of Stage 6 students at Macquarie Ice Rink</a:t>
                      </a:r>
                    </a:p>
                  </a:txBody>
                  <a:tcPr marL="68580" marR="68580" marT="0" marB="0"/>
                </a:tc>
                <a:tc>
                  <a:txBody>
                    <a:bodyPr/>
                    <a:lstStyle/>
                    <a:p>
                      <a:endParaRPr lang="en-AU"/>
                    </a:p>
                  </a:txBody>
                  <a:tcPr marL="22138" marR="22138" marT="0" marB="0"/>
                </a:tc>
                <a:extLst>
                  <a:ext uri="{0D108BD9-81ED-4DB2-BD59-A6C34878D82A}">
                    <a16:rowId xmlns:a16="http://schemas.microsoft.com/office/drawing/2014/main" val="3467895678"/>
                  </a:ext>
                </a:extLst>
              </a:tr>
              <a:tr h="989477">
                <a:tc>
                  <a:txBody>
                    <a:bodyPr/>
                    <a:lstStyle/>
                    <a:p>
                      <a:pPr>
                        <a:spcAft>
                          <a:spcPts val="0"/>
                        </a:spcAft>
                      </a:pPr>
                      <a:r>
                        <a:rPr lang="en-AU" sz="14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2019</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AU" sz="14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Term 2</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AU" sz="14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Weeks 1-10</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Observe</a:t>
                      </a:r>
                    </a:p>
                  </a:txBody>
                  <a:tcPr marL="68580" marR="68580" marT="0" marB="0"/>
                </a:tc>
                <a:tc>
                  <a:txBody>
                    <a:bodyPr/>
                    <a:lstStyle/>
                    <a:p>
                      <a:pPr marL="342900" lvl="0" indent="-342900">
                        <a:spcAft>
                          <a:spcPts val="0"/>
                        </a:spcAft>
                        <a:buFont typeface="Symbol" panose="05050102010706020507" pitchFamily="18" charset="2"/>
                        <a:buChar char=""/>
                      </a:pPr>
                      <a:r>
                        <a:rPr lang="en-AU"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Continue taking Episodic Severity data to measure emotional regulation</a:t>
                      </a:r>
                    </a:p>
                    <a:p>
                      <a:pPr marL="342900" lvl="0" indent="-342900">
                        <a:spcAft>
                          <a:spcPts val="0"/>
                        </a:spcAft>
                        <a:buFont typeface="Symbol" panose="05050102010706020507" pitchFamily="18" charset="2"/>
                        <a:buChar char=""/>
                      </a:pPr>
                      <a:r>
                        <a:rPr lang="en-AU"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Continue to take distance data during Outdoor Education, converting it to steps for each student based on the ratios established from Fitbit data</a:t>
                      </a:r>
                    </a:p>
                  </a:txBody>
                  <a:tcPr marL="68580" marR="68580" marT="0" marB="0"/>
                </a:tc>
                <a:tc>
                  <a:txBody>
                    <a:bodyPr/>
                    <a:lstStyle/>
                    <a:p>
                      <a:endParaRPr lang="en-AU" dirty="0"/>
                    </a:p>
                  </a:txBody>
                  <a:tcPr marL="22138" marR="22138" marT="0" marB="0"/>
                </a:tc>
                <a:extLst>
                  <a:ext uri="{0D108BD9-81ED-4DB2-BD59-A6C34878D82A}">
                    <a16:rowId xmlns:a16="http://schemas.microsoft.com/office/drawing/2014/main" val="2160982385"/>
                  </a:ext>
                </a:extLst>
              </a:tr>
            </a:tbl>
          </a:graphicData>
        </a:graphic>
      </p:graphicFrame>
    </p:spTree>
    <p:extLst>
      <p:ext uri="{BB962C8B-B14F-4D97-AF65-F5344CB8AC3E}">
        <p14:creationId xmlns:p14="http://schemas.microsoft.com/office/powerpoint/2010/main" val="8661141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127441466"/>
              </p:ext>
            </p:extLst>
          </p:nvPr>
        </p:nvGraphicFramePr>
        <p:xfrm>
          <a:off x="502276" y="231818"/>
          <a:ext cx="11410681" cy="6254984"/>
        </p:xfrm>
        <a:graphic>
          <a:graphicData uri="http://schemas.openxmlformats.org/drawingml/2006/table">
            <a:tbl>
              <a:tblPr firstRow="1" firstCol="1" bandRow="1">
                <a:tableStyleId>{5C22544A-7EE6-4342-B048-85BDC9FD1C3A}</a:tableStyleId>
              </a:tblPr>
              <a:tblGrid>
                <a:gridCol w="1240290">
                  <a:extLst>
                    <a:ext uri="{9D8B030D-6E8A-4147-A177-3AD203B41FA5}">
                      <a16:colId xmlns:a16="http://schemas.microsoft.com/office/drawing/2014/main" val="2647562343"/>
                    </a:ext>
                  </a:extLst>
                </a:gridCol>
                <a:gridCol w="1386208">
                  <a:extLst>
                    <a:ext uri="{9D8B030D-6E8A-4147-A177-3AD203B41FA5}">
                      <a16:colId xmlns:a16="http://schemas.microsoft.com/office/drawing/2014/main" val="1374275394"/>
                    </a:ext>
                  </a:extLst>
                </a:gridCol>
                <a:gridCol w="8784183">
                  <a:extLst>
                    <a:ext uri="{9D8B030D-6E8A-4147-A177-3AD203B41FA5}">
                      <a16:colId xmlns:a16="http://schemas.microsoft.com/office/drawing/2014/main" val="3959357979"/>
                    </a:ext>
                  </a:extLst>
                </a:gridCol>
              </a:tblGrid>
              <a:tr h="656824">
                <a:tc>
                  <a:txBody>
                    <a:bodyPr/>
                    <a:lstStyle/>
                    <a:p>
                      <a:pPr>
                        <a:spcAft>
                          <a:spcPts val="0"/>
                        </a:spcAft>
                      </a:pPr>
                      <a:r>
                        <a:rPr lang="en-AU" sz="1400" dirty="0">
                          <a:effectLst/>
                          <a:latin typeface="Calibri" panose="020F0502020204030204" pitchFamily="34" charset="0"/>
                          <a:cs typeface="Calibri" panose="020F0502020204030204" pitchFamily="34" charset="0"/>
                        </a:rPr>
                        <a:t>Date</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tc>
                  <a:txBody>
                    <a:bodyPr/>
                    <a:lstStyle/>
                    <a:p>
                      <a:pPr>
                        <a:spcAft>
                          <a:spcPts val="0"/>
                        </a:spcAft>
                      </a:pPr>
                      <a:r>
                        <a:rPr lang="en-AU" sz="1400" dirty="0">
                          <a:effectLst/>
                          <a:latin typeface="Calibri" panose="020F0502020204030204" pitchFamily="34" charset="0"/>
                          <a:cs typeface="Calibri" panose="020F0502020204030204" pitchFamily="34" charset="0"/>
                        </a:rPr>
                        <a:t>Phase of the Action Research Model</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tc>
                  <a:txBody>
                    <a:bodyPr/>
                    <a:lstStyle/>
                    <a:p>
                      <a:pPr>
                        <a:spcAft>
                          <a:spcPts val="0"/>
                        </a:spcAft>
                      </a:pPr>
                      <a:r>
                        <a:rPr lang="en-AU" sz="1400" dirty="0">
                          <a:effectLst/>
                          <a:latin typeface="Calibri" panose="020F0502020204030204" pitchFamily="34" charset="0"/>
                          <a:cs typeface="Calibri" panose="020F0502020204030204" pitchFamily="34" charset="0"/>
                        </a:rPr>
                        <a:t>Action</a:t>
                      </a:r>
                      <a:endParaRPr lang="en-AU" sz="1400" dirty="0">
                        <a:effectLst/>
                        <a:latin typeface="Calibri" panose="020F0502020204030204" pitchFamily="34" charset="0"/>
                        <a:ea typeface="Calibri" panose="020F0502020204030204" pitchFamily="34" charset="0"/>
                        <a:cs typeface="Calibri" panose="020F0502020204030204" pitchFamily="34" charset="0"/>
                      </a:endParaRPr>
                    </a:p>
                  </a:txBody>
                  <a:tcPr marL="27247" marR="27247" marT="0" marB="0"/>
                </a:tc>
                <a:extLst>
                  <a:ext uri="{0D108BD9-81ED-4DB2-BD59-A6C34878D82A}">
                    <a16:rowId xmlns:a16="http://schemas.microsoft.com/office/drawing/2014/main" val="4150118922"/>
                  </a:ext>
                </a:extLst>
              </a:tr>
              <a:tr h="4583367">
                <a:tc>
                  <a:txBody>
                    <a:bodyPr/>
                    <a:lstStyle/>
                    <a:p>
                      <a:pPr>
                        <a:spcAft>
                          <a:spcPts val="0"/>
                        </a:spcAft>
                      </a:pPr>
                      <a:r>
                        <a:rPr lang="en-AU" sz="1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2019</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AU" sz="1400" b="1"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Term 3 Weeks 1-3</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AU" sz="1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AU" sz="1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Observe and Reflect </a:t>
                      </a:r>
                      <a:endParaRPr lang="en-AU"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400" b="1"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AU" sz="1600" b="1"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Observe</a:t>
                      </a:r>
                      <a:r>
                        <a:rPr lang="en-AU" sz="1600" b="1"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en-AU"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Comparing steps taken with Episodic Severity Data. Discussions with staff and parents, observations of students while engaged in Outdoor Education program during term 2. </a:t>
                      </a:r>
                    </a:p>
                    <a:p>
                      <a:pPr>
                        <a:spcAft>
                          <a:spcPts val="0"/>
                        </a:spcAft>
                      </a:pPr>
                      <a:r>
                        <a:rPr lang="en-AU"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a:spcAft>
                          <a:spcPts val="0"/>
                        </a:spcAft>
                      </a:pPr>
                      <a:r>
                        <a:rPr lang="en-AU" sz="1600" b="1"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Reflect:</a:t>
                      </a:r>
                    </a:p>
                    <a:p>
                      <a:pPr>
                        <a:spcBef>
                          <a:spcPts val="600"/>
                        </a:spcBef>
                        <a:spcAft>
                          <a:spcPts val="800"/>
                        </a:spcAft>
                      </a:pPr>
                      <a:r>
                        <a:rPr lang="en-AU" sz="1600" b="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What trends are we seeing in the data?</a:t>
                      </a:r>
                      <a:endParaRPr lang="en-AU"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a:spcBef>
                          <a:spcPts val="600"/>
                        </a:spcBef>
                        <a:spcAft>
                          <a:spcPts val="800"/>
                        </a:spcAft>
                      </a:pPr>
                      <a:r>
                        <a:rPr lang="en-AU"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Minimal change in emotional regulation between baseline and post-intervention data. </a:t>
                      </a:r>
                    </a:p>
                    <a:p>
                      <a:pPr>
                        <a:spcBef>
                          <a:spcPts val="600"/>
                        </a:spcBef>
                        <a:spcAft>
                          <a:spcPts val="800"/>
                        </a:spcAft>
                      </a:pPr>
                      <a:r>
                        <a:rPr lang="en-AU"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When the data is averaged for each day of the week and presented as a snapshot of a typical week including Outdoor Education, two of the four students (HC and TB) demonstrate a marked improvement in emotional regulation on the day of and day following Outdoor Education (reduction in both number of occurrences and episodic severity). One student (EL) has a reduction in occurrence and episodic severity of emotional dysregulation during Outdoor Education; while the change in episodic severity is sustained for two days following Outdoor Education, the change in occurrence is not. The final student (AH) didn’t have any great changes on Outdoor Education days, however the days in which her step counts were higher (regardless of whether on days with Outdoor Education or not) resulted in a decrease in both occurrence and episodic severity of episodes of emotional dysregulation. </a:t>
                      </a:r>
                    </a:p>
                    <a:p>
                      <a:pPr>
                        <a:spcBef>
                          <a:spcPts val="600"/>
                        </a:spcBef>
                        <a:spcAft>
                          <a:spcPts val="800"/>
                        </a:spcAft>
                      </a:pPr>
                      <a:r>
                        <a:rPr lang="en-AU" sz="1600" b="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Are activities suitable and appropriate for the students?</a:t>
                      </a:r>
                      <a:endParaRPr lang="en-AU"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a:spcBef>
                          <a:spcPts val="600"/>
                        </a:spcBef>
                        <a:spcAft>
                          <a:spcPts val="800"/>
                        </a:spcAft>
                      </a:pPr>
                      <a:r>
                        <a:rPr lang="en-AU"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Bushwalking groups were better this term following the changes made mid-term 1</a:t>
                      </a:r>
                      <a:r>
                        <a:rPr lang="en-AU" sz="1600" b="0"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AU"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a:spcBef>
                          <a:spcPts val="600"/>
                        </a:spcBef>
                        <a:spcAft>
                          <a:spcPts val="800"/>
                        </a:spcAft>
                      </a:pPr>
                      <a:r>
                        <a:rPr lang="en-AU"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Ice skating was difficult for some students; some of this was related to logistics (transport to and from).</a:t>
                      </a:r>
                    </a:p>
                  </a:txBody>
                  <a:tcPr marL="68580" marR="68580" marT="0" marB="0"/>
                </a:tc>
                <a:extLst>
                  <a:ext uri="{0D108BD9-81ED-4DB2-BD59-A6C34878D82A}">
                    <a16:rowId xmlns:a16="http://schemas.microsoft.com/office/drawing/2014/main" val="3476408849"/>
                  </a:ext>
                </a:extLst>
              </a:tr>
            </a:tbl>
          </a:graphicData>
        </a:graphic>
      </p:graphicFrame>
    </p:spTree>
    <p:extLst>
      <p:ext uri="{BB962C8B-B14F-4D97-AF65-F5344CB8AC3E}">
        <p14:creationId xmlns:p14="http://schemas.microsoft.com/office/powerpoint/2010/main" val="36252807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72647" y="460480"/>
            <a:ext cx="8911687" cy="1280890"/>
          </a:xfrm>
        </p:spPr>
        <p:txBody>
          <a:bodyPr/>
          <a:lstStyle/>
          <a:p>
            <a:pPr algn="ctr"/>
            <a:r>
              <a:rPr lang="en-AU" dirty="0" smtClean="0"/>
              <a:t>Student 1</a:t>
            </a:r>
            <a:endParaRPr lang="en-AU" dirty="0"/>
          </a:p>
        </p:txBody>
      </p:sp>
      <p:graphicFrame>
        <p:nvGraphicFramePr>
          <p:cNvPr id="5" name="Chart 4"/>
          <p:cNvGraphicFramePr>
            <a:graphicFrameLocks/>
          </p:cNvGraphicFramePr>
          <p:nvPr>
            <p:extLst>
              <p:ext uri="{D42A27DB-BD31-4B8C-83A1-F6EECF244321}">
                <p14:modId xmlns:p14="http://schemas.microsoft.com/office/powerpoint/2010/main" val="64082475"/>
              </p:ext>
            </p:extLst>
          </p:nvPr>
        </p:nvGraphicFramePr>
        <p:xfrm>
          <a:off x="6257997" y="1425266"/>
          <a:ext cx="5769735" cy="490684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a:graphicFrameLocks/>
          </p:cNvGraphicFramePr>
          <p:nvPr>
            <p:extLst>
              <p:ext uri="{D42A27DB-BD31-4B8C-83A1-F6EECF244321}">
                <p14:modId xmlns:p14="http://schemas.microsoft.com/office/powerpoint/2010/main" val="1225930633"/>
              </p:ext>
            </p:extLst>
          </p:nvPr>
        </p:nvGraphicFramePr>
        <p:xfrm>
          <a:off x="272810" y="1371604"/>
          <a:ext cx="5755680" cy="4906850"/>
        </p:xfrm>
        <a:graphic>
          <a:graphicData uri="http://schemas.openxmlformats.org/drawingml/2006/chart">
            <c:chart xmlns:c="http://schemas.openxmlformats.org/drawingml/2006/chart" xmlns:r="http://schemas.openxmlformats.org/officeDocument/2006/relationships" r:id="rId3"/>
          </a:graphicData>
        </a:graphic>
      </p:graphicFrame>
      <p:grpSp>
        <p:nvGrpSpPr>
          <p:cNvPr id="23" name="Group 22"/>
          <p:cNvGrpSpPr/>
          <p:nvPr/>
        </p:nvGrpSpPr>
        <p:grpSpPr>
          <a:xfrm>
            <a:off x="1468192" y="1810197"/>
            <a:ext cx="7029695" cy="4947774"/>
            <a:chOff x="1429555" y="1753673"/>
            <a:chExt cx="7029695" cy="4947774"/>
          </a:xfrm>
        </p:grpSpPr>
        <p:sp>
          <p:nvSpPr>
            <p:cNvPr id="4" name="Oval 3"/>
            <p:cNvSpPr/>
            <p:nvPr/>
          </p:nvSpPr>
          <p:spPr>
            <a:xfrm>
              <a:off x="1429555" y="1753673"/>
              <a:ext cx="850006" cy="4426042"/>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Oval 9"/>
            <p:cNvSpPr/>
            <p:nvPr/>
          </p:nvSpPr>
          <p:spPr>
            <a:xfrm>
              <a:off x="7609244" y="1849549"/>
              <a:ext cx="850006" cy="4095482"/>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TextBox 10"/>
            <p:cNvSpPr txBox="1"/>
            <p:nvPr/>
          </p:nvSpPr>
          <p:spPr>
            <a:xfrm>
              <a:off x="4129846" y="6332115"/>
              <a:ext cx="2408349" cy="369332"/>
            </a:xfrm>
            <a:prstGeom prst="rect">
              <a:avLst/>
            </a:prstGeom>
            <a:noFill/>
            <a:ln>
              <a:solidFill>
                <a:srgbClr val="00B050"/>
              </a:solidFill>
            </a:ln>
          </p:spPr>
          <p:txBody>
            <a:bodyPr wrap="square" rtlCol="0">
              <a:spAutoFit/>
            </a:bodyPr>
            <a:lstStyle/>
            <a:p>
              <a:r>
                <a:rPr lang="en-AU" dirty="0" smtClean="0"/>
                <a:t>Outdoor Education</a:t>
              </a:r>
              <a:endParaRPr lang="en-AU" dirty="0"/>
            </a:p>
          </p:txBody>
        </p:sp>
        <p:cxnSp>
          <p:nvCxnSpPr>
            <p:cNvPr id="19" name="Straight Arrow Connector 18"/>
            <p:cNvCxnSpPr/>
            <p:nvPr/>
          </p:nvCxnSpPr>
          <p:spPr>
            <a:xfrm flipV="1">
              <a:off x="5742909" y="4250028"/>
              <a:ext cx="1905005" cy="2082087"/>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flipV="1">
              <a:off x="2367633" y="3477296"/>
              <a:ext cx="2563940" cy="2854819"/>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53075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sp">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981</TotalTime>
  <Words>1930</Words>
  <Application>Microsoft Office PowerPoint</Application>
  <PresentationFormat>Widescreen</PresentationFormat>
  <Paragraphs>193</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Century Gothic</vt:lpstr>
      <vt:lpstr>Symbol</vt:lpstr>
      <vt:lpstr>Times New Roman</vt:lpstr>
      <vt:lpstr>Wingdings 3</vt:lpstr>
      <vt:lpstr>Wisp</vt:lpstr>
      <vt:lpstr>Claire Cherrington  </vt:lpstr>
      <vt:lpstr>Action Research Model</vt:lpstr>
      <vt:lpstr>Implementation</vt:lpstr>
      <vt:lpstr>PowerPoint Presentation</vt:lpstr>
      <vt:lpstr>PowerPoint Presentation</vt:lpstr>
      <vt:lpstr>PowerPoint Presentation</vt:lpstr>
      <vt:lpstr>PowerPoint Presentation</vt:lpstr>
      <vt:lpstr>PowerPoint Presentation</vt:lpstr>
      <vt:lpstr>Student 1</vt:lpstr>
      <vt:lpstr>Student 2</vt:lpstr>
      <vt:lpstr>Student 3</vt:lpstr>
      <vt:lpstr>Student 4</vt:lpstr>
      <vt:lpstr>Data Analysis</vt:lpstr>
      <vt:lpstr>Limitations of Research</vt:lpstr>
      <vt:lpstr>Next steps?</vt:lpstr>
      <vt:lpstr>Acknowledgements &amp; Thanks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Claire Cherrington</dc:creator>
  <cp:lastModifiedBy>Claire Cherrington</cp:lastModifiedBy>
  <cp:revision>146</cp:revision>
  <dcterms:created xsi:type="dcterms:W3CDTF">2019-08-10T04:32:38Z</dcterms:created>
  <dcterms:modified xsi:type="dcterms:W3CDTF">2019-09-12T04:05:12Z</dcterms:modified>
</cp:coreProperties>
</file>