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64" r:id="rId13"/>
    <p:sldId id="265" r:id="rId14"/>
    <p:sldId id="278" r:id="rId15"/>
    <p:sldId id="263" r:id="rId16"/>
    <p:sldId id="260" r:id="rId17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5000" autoAdjust="0"/>
  </p:normalViewPr>
  <p:slideViewPr>
    <p:cSldViewPr snapToGrid="0">
      <p:cViewPr varScale="1">
        <p:scale>
          <a:sx n="106" d="100"/>
          <a:sy n="10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258D-4CBB-448D-8DE9-963592D7600A}" type="datetimeFigureOut">
              <a:rPr lang="en-AU" smtClean="0"/>
              <a:t>17/09/2019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A34-9960-4F51-A945-E61F746524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440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258D-4CBB-448D-8DE9-963592D7600A}" type="datetimeFigureOut">
              <a:rPr lang="en-AU" smtClean="0"/>
              <a:t>17/09/2019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A34-9960-4F51-A945-E61F746524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804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258D-4CBB-448D-8DE9-963592D7600A}" type="datetimeFigureOut">
              <a:rPr lang="en-AU" smtClean="0"/>
              <a:t>17/09/2019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A34-9960-4F51-A945-E61F746524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4150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258D-4CBB-448D-8DE9-963592D7600A}" type="datetimeFigureOut">
              <a:rPr lang="en-AU" smtClean="0"/>
              <a:t>17/09/2019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A34-9960-4F51-A945-E61F746524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404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258D-4CBB-448D-8DE9-963592D7600A}" type="datetimeFigureOut">
              <a:rPr lang="en-AU" smtClean="0"/>
              <a:t>17/09/2019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A34-9960-4F51-A945-E61F746524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5876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258D-4CBB-448D-8DE9-963592D7600A}" type="datetimeFigureOut">
              <a:rPr lang="en-AU" smtClean="0"/>
              <a:t>17/09/2019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A34-9960-4F51-A945-E61F746524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8877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258D-4CBB-448D-8DE9-963592D7600A}" type="datetimeFigureOut">
              <a:rPr lang="en-AU" smtClean="0"/>
              <a:t>17/09/2019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A34-9960-4F51-A945-E61F746524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4142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258D-4CBB-448D-8DE9-963592D7600A}" type="datetimeFigureOut">
              <a:rPr lang="en-AU" smtClean="0"/>
              <a:t>17/09/2019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A34-9960-4F51-A945-E61F746524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3788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258D-4CBB-448D-8DE9-963592D7600A}" type="datetimeFigureOut">
              <a:rPr lang="en-AU" smtClean="0"/>
              <a:t>17/09/2019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A34-9960-4F51-A945-E61F746524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3613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258D-4CBB-448D-8DE9-963592D7600A}" type="datetimeFigureOut">
              <a:rPr lang="en-AU" smtClean="0"/>
              <a:t>17/09/2019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A34-9960-4F51-A945-E61F746524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8695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258D-4CBB-448D-8DE9-963592D7600A}" type="datetimeFigureOut">
              <a:rPr lang="en-AU" smtClean="0"/>
              <a:t>17/09/2019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A34-9960-4F51-A945-E61F746524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577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0258D-4CBB-448D-8DE9-963592D7600A}" type="datetimeFigureOut">
              <a:rPr lang="en-AU" smtClean="0"/>
              <a:t>17/09/2019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29A34-9960-4F51-A945-E61F746524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5777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3.jpeg"/><Relationship Id="rId5" Type="http://schemas.openxmlformats.org/officeDocument/2006/relationships/image" Target="../media/image8.png"/><Relationship Id="rId10" Type="http://schemas.openxmlformats.org/officeDocument/2006/relationships/image" Target="../media/image2.emf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3.jpeg"/><Relationship Id="rId5" Type="http://schemas.openxmlformats.org/officeDocument/2006/relationships/image" Target="../media/image8.png"/><Relationship Id="rId10" Type="http://schemas.openxmlformats.org/officeDocument/2006/relationships/image" Target="../media/image2.emf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3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emf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3.jpeg"/><Relationship Id="rId2" Type="http://schemas.openxmlformats.org/officeDocument/2006/relationships/hyperlink" Target="https://www.youtube.com/watch?v=ToPYHnRROVI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emf"/><Relationship Id="rId5" Type="http://schemas.openxmlformats.org/officeDocument/2006/relationships/image" Target="../media/image20.png"/><Relationship Id="rId4" Type="http://schemas.openxmlformats.org/officeDocument/2006/relationships/hyperlink" Target="https://www.youtube.com/watch?v=TedbpetdzB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J3zUsanyclM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3.jpeg"/><Relationship Id="rId5" Type="http://schemas.openxmlformats.org/officeDocument/2006/relationships/image" Target="../media/image8.png"/><Relationship Id="rId10" Type="http://schemas.openxmlformats.org/officeDocument/2006/relationships/image" Target="../media/image2.emf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image" Target="../media/image9.png"/><Relationship Id="rId7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3.jpeg"/><Relationship Id="rId4" Type="http://schemas.openxmlformats.org/officeDocument/2006/relationships/image" Target="../media/image8.png"/><Relationship Id="rId9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3.jpeg"/><Relationship Id="rId4" Type="http://schemas.openxmlformats.org/officeDocument/2006/relationships/image" Target="../media/image7.png"/><Relationship Id="rId9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3.jpeg"/><Relationship Id="rId4" Type="http://schemas.openxmlformats.org/officeDocument/2006/relationships/image" Target="../media/image8.png"/><Relationship Id="rId9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image" Target="../media/image7.png"/><Relationship Id="rId7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90931" y="622857"/>
            <a:ext cx="6016337" cy="529936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Box 4"/>
          <p:cNvSpPr txBox="1"/>
          <p:nvPr/>
        </p:nvSpPr>
        <p:spPr>
          <a:xfrm>
            <a:off x="3290931" y="4998891"/>
            <a:ext cx="6026727" cy="144655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4400" dirty="0" smtClean="0">
                <a:latin typeface="Comic Sans MS" panose="030F0702030302020204" pitchFamily="66" charset="0"/>
              </a:rPr>
              <a:t>What are the chances?</a:t>
            </a:r>
            <a:endParaRPr lang="en-AU" sz="44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9720" y="1429407"/>
            <a:ext cx="5898758" cy="2511971"/>
          </a:xfrm>
          <a:prstGeom prst="rect">
            <a:avLst/>
          </a:prstGeom>
        </p:spPr>
      </p:pic>
      <p:pic>
        <p:nvPicPr>
          <p:cNvPr id="1026" name="Picture 2" descr="This document is released under Creative Commons License Attribution 4.0 International. Please feel free to share and adapt this document with appropriate credit to Giant Steps School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928" y="133769"/>
            <a:ext cx="8856663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591" y="73444"/>
            <a:ext cx="798512" cy="157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74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3920" y="3510960"/>
            <a:ext cx="618759" cy="4301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200" y="780060"/>
            <a:ext cx="6336323" cy="751498"/>
          </a:xfrm>
        </p:spPr>
        <p:txBody>
          <a:bodyPr/>
          <a:lstStyle/>
          <a:p>
            <a:r>
              <a:rPr lang="en-AU" dirty="0" smtClean="0"/>
              <a:t>Certain, maybe, impossible</a:t>
            </a:r>
            <a:endParaRPr lang="en-AU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848957" y="2926555"/>
            <a:ext cx="1463920" cy="14639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765200" y="2911610"/>
            <a:ext cx="1197951" cy="14189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>
            <a:off x="2560847" y="2694084"/>
            <a:ext cx="1736848" cy="173684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7393546" y="1641473"/>
            <a:ext cx="4299439" cy="7514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800" dirty="0" smtClean="0">
                <a:latin typeface="+mn-lt"/>
              </a:rPr>
              <a:t>What cup is the lolly under?</a:t>
            </a:r>
            <a:endParaRPr lang="en-AU" sz="2800" dirty="0"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44848" y="2412575"/>
            <a:ext cx="1551219" cy="146392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86887" y="2392971"/>
            <a:ext cx="1571992" cy="14835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26177" y="4658486"/>
            <a:ext cx="1587378" cy="15873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49536" y="4739974"/>
            <a:ext cx="1509343" cy="1424402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 rot="10800000" flipV="1">
            <a:off x="7626177" y="3925478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red</a:t>
            </a:r>
            <a:endParaRPr lang="en-AU" sz="2800" dirty="0">
              <a:latin typeface="+mn-lt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 rot="10800000" flipV="1">
            <a:off x="9786887" y="3925478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blue</a:t>
            </a:r>
            <a:endParaRPr lang="en-AU" sz="2800" dirty="0">
              <a:latin typeface="+mn-lt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 rot="10800000" flipV="1">
            <a:off x="7626177" y="6333243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yellow</a:t>
            </a:r>
            <a:endParaRPr lang="en-AU" sz="2800" dirty="0">
              <a:latin typeface="+mn-lt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 rot="10800000" flipV="1">
            <a:off x="9786887" y="6333243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green</a:t>
            </a:r>
            <a:endParaRPr lang="en-AU" sz="2800" dirty="0">
              <a:latin typeface="+mn-lt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626234" y="5820162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60500" y="5868817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403148" y="5866245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260500" y="5875918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260500" y="5883019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260500" y="5890120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403148" y="5875918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2403148" y="5885591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403148" y="5895264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2403148" y="5904937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4626233" y="5829835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4626232" y="5839508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4626231" y="5849181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4626230" y="5858854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pic>
        <p:nvPicPr>
          <p:cNvPr id="10242" name="Picture 2" descr="This document is released under Creative Commons License Attribution 4.0 International. Please feel free to share and adapt this document with appropriate credit to Giant Steps School.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3136" y="185295"/>
            <a:ext cx="8856663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1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9799" y="124970"/>
            <a:ext cx="798512" cy="157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408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0444" y="3566703"/>
            <a:ext cx="618759" cy="4301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039" y="873832"/>
            <a:ext cx="6336323" cy="751498"/>
          </a:xfrm>
        </p:spPr>
        <p:txBody>
          <a:bodyPr/>
          <a:lstStyle/>
          <a:p>
            <a:r>
              <a:rPr lang="en-AU" dirty="0" smtClean="0"/>
              <a:t>Certain, maybe, impossible</a:t>
            </a:r>
            <a:endParaRPr lang="en-AU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2857863" y="2801494"/>
            <a:ext cx="1463920" cy="14639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930883" y="2801494"/>
            <a:ext cx="1197951" cy="14189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>
            <a:off x="4886505" y="2801494"/>
            <a:ext cx="1736848" cy="173684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7409011" y="1431342"/>
            <a:ext cx="4299439" cy="7514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800" dirty="0" smtClean="0">
                <a:latin typeface="+mn-lt"/>
              </a:rPr>
              <a:t>What cup is the lolly under?</a:t>
            </a:r>
            <a:endParaRPr lang="en-AU" sz="2800" dirty="0"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60313" y="2202444"/>
            <a:ext cx="1551219" cy="146392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02352" y="2182840"/>
            <a:ext cx="1571992" cy="14835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41642" y="4448355"/>
            <a:ext cx="1587378" cy="15873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65001" y="4529843"/>
            <a:ext cx="1509343" cy="1424402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 rot="10800000" flipV="1">
            <a:off x="7641642" y="3715347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red</a:t>
            </a:r>
            <a:endParaRPr lang="en-AU" sz="2800" dirty="0">
              <a:latin typeface="+mn-lt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 rot="10800000" flipV="1">
            <a:off x="9802352" y="3715347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blue</a:t>
            </a:r>
            <a:endParaRPr lang="en-AU" sz="2800" dirty="0">
              <a:latin typeface="+mn-lt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 rot="10800000" flipV="1">
            <a:off x="7641642" y="6123112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yellow</a:t>
            </a:r>
            <a:endParaRPr lang="en-AU" sz="2800" dirty="0">
              <a:latin typeface="+mn-lt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 rot="10800000" flipV="1">
            <a:off x="9802352" y="6123112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green</a:t>
            </a:r>
            <a:endParaRPr lang="en-AU" sz="2800" dirty="0">
              <a:latin typeface="+mn-lt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626234" y="5820162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60500" y="5868817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403148" y="5866245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260500" y="5875918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260500" y="5883019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260500" y="5890120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403148" y="5875918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2403148" y="5885591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403148" y="5895264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2403148" y="5904937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4626233" y="5829835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4626232" y="5839508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4626231" y="5849181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4626230" y="5858854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pic>
        <p:nvPicPr>
          <p:cNvPr id="11266" name="Picture 2" descr="This document is released under Creative Commons License Attribution 4.0 International. Please feel free to share and adapt this document with appropriate credit to Giant Steps School.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126" y="126064"/>
            <a:ext cx="8856663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1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5788" y="65739"/>
            <a:ext cx="803637" cy="1588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19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597193"/>
              </p:ext>
            </p:extLst>
          </p:nvPr>
        </p:nvGraphicFramePr>
        <p:xfrm>
          <a:off x="4082230" y="520474"/>
          <a:ext cx="6123879" cy="5630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293">
                  <a:extLst>
                    <a:ext uri="{9D8B030D-6E8A-4147-A177-3AD203B41FA5}">
                      <a16:colId xmlns:a16="http://schemas.microsoft.com/office/drawing/2014/main" val="90341142"/>
                    </a:ext>
                  </a:extLst>
                </a:gridCol>
                <a:gridCol w="2041293">
                  <a:extLst>
                    <a:ext uri="{9D8B030D-6E8A-4147-A177-3AD203B41FA5}">
                      <a16:colId xmlns:a16="http://schemas.microsoft.com/office/drawing/2014/main" val="1556003918"/>
                    </a:ext>
                  </a:extLst>
                </a:gridCol>
                <a:gridCol w="2041293">
                  <a:extLst>
                    <a:ext uri="{9D8B030D-6E8A-4147-A177-3AD203B41FA5}">
                      <a16:colId xmlns:a16="http://schemas.microsoft.com/office/drawing/2014/main" val="3762889119"/>
                    </a:ext>
                  </a:extLst>
                </a:gridCol>
              </a:tblGrid>
              <a:tr h="613872">
                <a:tc>
                  <a:txBody>
                    <a:bodyPr/>
                    <a:lstStyle/>
                    <a:p>
                      <a:pPr algn="ctr"/>
                      <a:r>
                        <a:rPr lang="en-AU" sz="2400" dirty="0" smtClean="0">
                          <a:solidFill>
                            <a:schemeClr val="tx1"/>
                          </a:solidFill>
                        </a:rPr>
                        <a:t>Colour </a:t>
                      </a:r>
                      <a:endParaRPr lang="en-A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 smtClean="0">
                          <a:solidFill>
                            <a:schemeClr val="tx1"/>
                          </a:solidFill>
                        </a:rPr>
                        <a:t>Tally</a:t>
                      </a:r>
                      <a:endParaRPr lang="en-A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A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3471922"/>
                  </a:ext>
                </a:extLst>
              </a:tr>
              <a:tr h="1672342">
                <a:tc>
                  <a:txBody>
                    <a:bodyPr/>
                    <a:lstStyle/>
                    <a:p>
                      <a:pPr algn="ctr"/>
                      <a:endParaRPr lang="en-AU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AU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AU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AU" sz="2400" dirty="0" smtClean="0">
                          <a:solidFill>
                            <a:srgbClr val="FF0000"/>
                          </a:solidFill>
                        </a:rPr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0458903"/>
                  </a:ext>
                </a:extLst>
              </a:tr>
              <a:tr h="1672342">
                <a:tc>
                  <a:txBody>
                    <a:bodyPr/>
                    <a:lstStyle/>
                    <a:p>
                      <a:pPr algn="ctr"/>
                      <a:endParaRPr lang="en-AU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AU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AU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AU" sz="2400" dirty="0" smtClean="0">
                          <a:solidFill>
                            <a:srgbClr val="00B050"/>
                          </a:solidFill>
                        </a:rPr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4349292"/>
                  </a:ext>
                </a:extLst>
              </a:tr>
              <a:tr h="1672342">
                <a:tc>
                  <a:txBody>
                    <a:bodyPr/>
                    <a:lstStyle/>
                    <a:p>
                      <a:pPr algn="ctr"/>
                      <a:endParaRPr lang="en-AU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AU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AU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AU" sz="2400" dirty="0" smtClean="0">
                          <a:solidFill>
                            <a:srgbClr val="0070C0"/>
                          </a:solidFill>
                        </a:rPr>
                        <a:t>Blue</a:t>
                      </a:r>
                      <a:endParaRPr lang="en-AU" sz="2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229247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1417" y="1308911"/>
            <a:ext cx="3554052" cy="31085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Spin</a:t>
            </a:r>
            <a:r>
              <a:rPr kumimoji="0" lang="en-AU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spinner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2800" baseline="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Mark the tally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28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Spin 20 times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2800" baseline="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 Count the total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75756" y="5138159"/>
            <a:ext cx="0" cy="5599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28156" y="5138159"/>
            <a:ext cx="0" cy="5599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0556" y="5138159"/>
            <a:ext cx="0" cy="5599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32956" y="5138159"/>
            <a:ext cx="0" cy="5599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85356" y="5138159"/>
            <a:ext cx="0" cy="5599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37756" y="5138159"/>
            <a:ext cx="0" cy="5599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190156" y="5138159"/>
            <a:ext cx="0" cy="5599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342556" y="5138159"/>
            <a:ext cx="0" cy="5599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494956" y="5138159"/>
            <a:ext cx="0" cy="5599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647356" y="5138159"/>
            <a:ext cx="0" cy="5599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799756" y="5138159"/>
            <a:ext cx="0" cy="5599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952156" y="5138159"/>
            <a:ext cx="0" cy="5599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104556" y="5138159"/>
            <a:ext cx="0" cy="5599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56956" y="5138159"/>
            <a:ext cx="0" cy="5599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409356" y="5138159"/>
            <a:ext cx="0" cy="5599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61756" y="5138159"/>
            <a:ext cx="0" cy="5599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714156" y="5138159"/>
            <a:ext cx="0" cy="5599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866556" y="5138159"/>
            <a:ext cx="0" cy="5599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018956" y="5138159"/>
            <a:ext cx="0" cy="5599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171356" y="5138159"/>
            <a:ext cx="0" cy="5599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323756" y="5138159"/>
            <a:ext cx="0" cy="5599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1101144" y="754912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107512" y="1278134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107512" y="1801354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107512" y="2324574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107512" y="2847794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107512" y="3371014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107512" y="3894234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1107512" y="4417454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1107512" y="4940674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1107512" y="5463894"/>
            <a:ext cx="66581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3185" y="914867"/>
            <a:ext cx="1197108" cy="1181357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4227" y="2678980"/>
            <a:ext cx="1175023" cy="1159563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1239" y="4471436"/>
            <a:ext cx="1091462" cy="1073496"/>
          </a:xfrm>
          <a:prstGeom prst="rect">
            <a:avLst/>
          </a:prstGeom>
        </p:spPr>
      </p:pic>
      <p:sp>
        <p:nvSpPr>
          <p:cNvPr id="43" name="Right Arrow 42"/>
          <p:cNvSpPr/>
          <p:nvPr/>
        </p:nvSpPr>
        <p:spPr>
          <a:xfrm rot="20068370">
            <a:off x="4579482" y="1413885"/>
            <a:ext cx="674978" cy="1984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4110057">
            <a:off x="4640976" y="3110441"/>
            <a:ext cx="583907" cy="359653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4378710">
            <a:off x="4595202" y="4620001"/>
            <a:ext cx="675457" cy="733997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11094776" y="739660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101144" y="1262882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101144" y="1786102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1101144" y="2309322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101144" y="2832542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1101144" y="3355762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1101144" y="3878982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1101144" y="4402202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1101144" y="4925422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101144" y="5448642"/>
            <a:ext cx="66581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1088408" y="724408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1094776" y="1247630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094776" y="1770850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094776" y="2294070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1094776" y="2817290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094776" y="3340510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1094776" y="3863730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1094776" y="4386950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1094776" y="4910170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1094776" y="5433390"/>
            <a:ext cx="66581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1075417" y="193562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800" dirty="0">
                <a:solidFill>
                  <a:prstClr val="black"/>
                </a:solidFill>
                <a:latin typeface="Calibri" panose="020F0502020204030204"/>
              </a:rPr>
              <a:t>0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1088408" y="1232378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1088408" y="1755598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088408" y="2278818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1088408" y="2802038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1088408" y="3325258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1088408" y="3848478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1088408" y="4371698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1088408" y="4894918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1088408" y="5418138"/>
            <a:ext cx="66581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1077599" y="178310"/>
            <a:ext cx="49979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72732" y="6196828"/>
            <a:ext cx="5757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848499" y="6196828"/>
            <a:ext cx="5757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800" dirty="0" smtClean="0">
                <a:solidFill>
                  <a:prstClr val="black"/>
                </a:solidFill>
                <a:latin typeface="Calibri" panose="020F0502020204030204"/>
              </a:rPr>
              <a:t>19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424266" y="6196828"/>
            <a:ext cx="5757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000033" y="6196828"/>
            <a:ext cx="5757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75800" y="6196828"/>
            <a:ext cx="5757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151567" y="6196828"/>
            <a:ext cx="5757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727334" y="6196828"/>
            <a:ext cx="5757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303101" y="6196828"/>
            <a:ext cx="5757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878868" y="6196828"/>
            <a:ext cx="5757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454635" y="6196828"/>
            <a:ext cx="5757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030402" y="6196828"/>
            <a:ext cx="5757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606169" y="6196828"/>
            <a:ext cx="5757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181936" y="6196828"/>
            <a:ext cx="5757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800" dirty="0">
                <a:solidFill>
                  <a:prstClr val="black"/>
                </a:solidFill>
                <a:latin typeface="Calibri" panose="020F0502020204030204"/>
              </a:rPr>
              <a:t>8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757703" y="6196828"/>
            <a:ext cx="5757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333470" y="6196828"/>
            <a:ext cx="5757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800" dirty="0">
                <a:solidFill>
                  <a:prstClr val="black"/>
                </a:solidFill>
                <a:latin typeface="Calibri" panose="020F0502020204030204"/>
              </a:rPr>
              <a:t>6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8909237" y="6196828"/>
            <a:ext cx="5757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9485004" y="6196828"/>
            <a:ext cx="5757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0060771" y="6196828"/>
            <a:ext cx="5757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0636538" y="6196828"/>
            <a:ext cx="5757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1212305" y="6196828"/>
            <a:ext cx="5757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800" dirty="0">
                <a:solidFill>
                  <a:prstClr val="black"/>
                </a:solidFill>
                <a:latin typeface="Calibri" panose="020F0502020204030204"/>
              </a:rPr>
              <a:t>1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290" name="Picture 2" descr="This document is released under Creative Commons License Attribution 4.0 International. Please feel free to share and adapt this document with appropriate credit to Giant Steps School.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88" y="43474"/>
            <a:ext cx="10386012" cy="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1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957" y="118490"/>
            <a:ext cx="571384" cy="112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042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Questions </a:t>
            </a:r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828800"/>
            <a:ext cx="793781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AU" sz="3200" dirty="0" smtClean="0"/>
              <a:t>How many times did you spin </a:t>
            </a:r>
            <a:r>
              <a:rPr lang="en-AU" sz="3200" dirty="0" smtClean="0">
                <a:solidFill>
                  <a:srgbClr val="FF0000"/>
                </a:solidFill>
              </a:rPr>
              <a:t>red</a:t>
            </a:r>
            <a:r>
              <a:rPr lang="en-AU" sz="3200" dirty="0" smtClean="0"/>
              <a:t>?</a:t>
            </a:r>
          </a:p>
          <a:p>
            <a:pPr marL="342900" indent="-342900">
              <a:buAutoNum type="arabicPeriod"/>
            </a:pPr>
            <a:endParaRPr lang="en-AU" sz="3200" dirty="0"/>
          </a:p>
          <a:p>
            <a:pPr marL="342900" indent="-342900">
              <a:buAutoNum type="arabicPeriod"/>
            </a:pPr>
            <a:r>
              <a:rPr lang="en-AU" sz="3200" dirty="0" smtClean="0"/>
              <a:t>How many times did you spin </a:t>
            </a:r>
            <a:r>
              <a:rPr lang="en-AU" sz="3200" dirty="0" smtClean="0">
                <a:solidFill>
                  <a:srgbClr val="0070C0"/>
                </a:solidFill>
              </a:rPr>
              <a:t>blue</a:t>
            </a:r>
            <a:r>
              <a:rPr lang="en-AU" sz="3200" dirty="0" smtClean="0"/>
              <a:t>?</a:t>
            </a:r>
          </a:p>
          <a:p>
            <a:pPr marL="342900" indent="-342900">
              <a:buAutoNum type="arabicPeriod"/>
            </a:pPr>
            <a:endParaRPr lang="en-AU" sz="3200" dirty="0"/>
          </a:p>
          <a:p>
            <a:pPr marL="342900" indent="-342900">
              <a:buAutoNum type="arabicPeriod"/>
            </a:pPr>
            <a:r>
              <a:rPr lang="en-AU" sz="3200" dirty="0" smtClean="0"/>
              <a:t>How many times did you spin </a:t>
            </a:r>
            <a:r>
              <a:rPr lang="en-AU" sz="3200" dirty="0" smtClean="0">
                <a:solidFill>
                  <a:srgbClr val="00B050"/>
                </a:solidFill>
              </a:rPr>
              <a:t>green</a:t>
            </a:r>
            <a:r>
              <a:rPr lang="en-AU" sz="3200" dirty="0" smtClean="0"/>
              <a:t>?</a:t>
            </a:r>
          </a:p>
          <a:p>
            <a:pPr marL="342900" indent="-342900">
              <a:buAutoNum type="arabicPeriod"/>
            </a:pPr>
            <a:endParaRPr lang="en-AU" sz="3200" dirty="0"/>
          </a:p>
          <a:p>
            <a:pPr marL="342900" indent="-342900">
              <a:buAutoNum type="arabicPeriod"/>
            </a:pPr>
            <a:r>
              <a:rPr lang="en-AU" sz="3200" dirty="0" smtClean="0"/>
              <a:t>How many times did you spin </a:t>
            </a:r>
            <a:r>
              <a:rPr lang="en-AU" sz="3200" dirty="0" smtClean="0">
                <a:solidFill>
                  <a:srgbClr val="FFFF00"/>
                </a:solidFill>
              </a:rPr>
              <a:t>yellow</a:t>
            </a:r>
            <a:r>
              <a:rPr lang="en-AU" sz="3200" dirty="0" smtClean="0"/>
              <a:t>?</a:t>
            </a:r>
            <a:endParaRPr lang="en-A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1131173" y="980886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37541" y="1504108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37541" y="2027328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37541" y="2550548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37541" y="3073768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137541" y="3596988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37541" y="4120208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137541" y="4643428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37541" y="5166648"/>
            <a:ext cx="5255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137541" y="5689868"/>
            <a:ext cx="66581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522401" y="1620308"/>
            <a:ext cx="936703" cy="8140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Rectangle 14"/>
          <p:cNvSpPr/>
          <p:nvPr/>
        </p:nvSpPr>
        <p:spPr>
          <a:xfrm>
            <a:off x="7522401" y="2614628"/>
            <a:ext cx="936703" cy="8140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Rectangle 15"/>
          <p:cNvSpPr/>
          <p:nvPr/>
        </p:nvSpPr>
        <p:spPr>
          <a:xfrm>
            <a:off x="7522401" y="3608948"/>
            <a:ext cx="936703" cy="8140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ectangle 16"/>
          <p:cNvSpPr/>
          <p:nvPr/>
        </p:nvSpPr>
        <p:spPr>
          <a:xfrm>
            <a:off x="7522401" y="4603268"/>
            <a:ext cx="936703" cy="8140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3314" name="Picture 2" descr="This document is released under Creative Commons License Attribution 4.0 International. Please feel free to share and adapt this document with appropriate credit to Giant Steps School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523" y="203729"/>
            <a:ext cx="8856663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5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186" y="143404"/>
            <a:ext cx="798512" cy="157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408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82619" y="440920"/>
          <a:ext cx="3576516" cy="641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4129">
                  <a:extLst>
                    <a:ext uri="{9D8B030D-6E8A-4147-A177-3AD203B41FA5}">
                      <a16:colId xmlns:a16="http://schemas.microsoft.com/office/drawing/2014/main" val="724583643"/>
                    </a:ext>
                  </a:extLst>
                </a:gridCol>
                <a:gridCol w="894129">
                  <a:extLst>
                    <a:ext uri="{9D8B030D-6E8A-4147-A177-3AD203B41FA5}">
                      <a16:colId xmlns:a16="http://schemas.microsoft.com/office/drawing/2014/main" val="749929820"/>
                    </a:ext>
                  </a:extLst>
                </a:gridCol>
                <a:gridCol w="894129">
                  <a:extLst>
                    <a:ext uri="{9D8B030D-6E8A-4147-A177-3AD203B41FA5}">
                      <a16:colId xmlns:a16="http://schemas.microsoft.com/office/drawing/2014/main" val="2599433388"/>
                    </a:ext>
                  </a:extLst>
                </a:gridCol>
                <a:gridCol w="894129">
                  <a:extLst>
                    <a:ext uri="{9D8B030D-6E8A-4147-A177-3AD203B41FA5}">
                      <a16:colId xmlns:a16="http://schemas.microsoft.com/office/drawing/2014/main" val="2457534874"/>
                    </a:ext>
                  </a:extLst>
                </a:gridCol>
              </a:tblGrid>
              <a:tr h="641708">
                <a:tc>
                  <a:txBody>
                    <a:bodyPr/>
                    <a:lstStyle/>
                    <a:p>
                      <a:r>
                        <a:rPr lang="en-AU" sz="1200" i="1" u="sng" dirty="0" err="1" smtClean="0">
                          <a:solidFill>
                            <a:schemeClr val="tx1"/>
                          </a:solidFill>
                        </a:rPr>
                        <a:t>Whos</a:t>
                      </a:r>
                      <a:r>
                        <a:rPr lang="en-AU" sz="1200" i="1" u="sng" dirty="0" smtClean="0">
                          <a:solidFill>
                            <a:schemeClr val="tx1"/>
                          </a:solidFill>
                        </a:rPr>
                        <a:t> turn</a:t>
                      </a:r>
                      <a:endParaRPr lang="en-AU" sz="1200" i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i="1" u="sng" dirty="0" smtClean="0">
                          <a:solidFill>
                            <a:schemeClr val="tx1"/>
                          </a:solidFill>
                        </a:rPr>
                        <a:t>Prediction</a:t>
                      </a:r>
                      <a:endParaRPr lang="en-AU" sz="1200" i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i="1" u="sng" dirty="0" smtClean="0">
                          <a:solidFill>
                            <a:schemeClr val="tx1"/>
                          </a:solidFill>
                        </a:rPr>
                        <a:t>Result</a:t>
                      </a:r>
                      <a:endParaRPr lang="en-AU" sz="1200" i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i="1" u="sng" dirty="0" smtClean="0">
                          <a:solidFill>
                            <a:schemeClr val="tx1"/>
                          </a:solidFill>
                        </a:rPr>
                        <a:t>Was</a:t>
                      </a:r>
                      <a:r>
                        <a:rPr lang="en-AU" sz="1200" i="1" u="sng" baseline="0" dirty="0" smtClean="0">
                          <a:solidFill>
                            <a:schemeClr val="tx1"/>
                          </a:solidFill>
                        </a:rPr>
                        <a:t> your prediction correct/</a:t>
                      </a:r>
                      <a:endParaRPr lang="en-AU" sz="1200" i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656225"/>
                  </a:ext>
                </a:extLst>
              </a:tr>
              <a:tr h="641708">
                <a:tc>
                  <a:txBody>
                    <a:bodyPr/>
                    <a:lstStyle/>
                    <a:p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Red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Yellow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Blue</a:t>
                      </a:r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Red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Yellow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Blue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Yes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477651"/>
                  </a:ext>
                </a:extLst>
              </a:tr>
              <a:tr h="641708">
                <a:tc>
                  <a:txBody>
                    <a:bodyPr/>
                    <a:lstStyle/>
                    <a:p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Red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Yellow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Blue</a:t>
                      </a:r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Red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Yellow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Blue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Yes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endParaRPr lang="en-A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9155504"/>
                  </a:ext>
                </a:extLst>
              </a:tr>
              <a:tr h="641708">
                <a:tc>
                  <a:txBody>
                    <a:bodyPr/>
                    <a:lstStyle/>
                    <a:p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Red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Yellow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Blue</a:t>
                      </a:r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Red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Yellow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Blue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Yes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6295691"/>
                  </a:ext>
                </a:extLst>
              </a:tr>
              <a:tr h="641708">
                <a:tc>
                  <a:txBody>
                    <a:bodyPr/>
                    <a:lstStyle/>
                    <a:p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Red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Yellow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Blue</a:t>
                      </a:r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Red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Yellow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Blue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Yes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038395"/>
                  </a:ext>
                </a:extLst>
              </a:tr>
              <a:tr h="641708">
                <a:tc>
                  <a:txBody>
                    <a:bodyPr/>
                    <a:lstStyle/>
                    <a:p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Red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Yellow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Blue</a:t>
                      </a:r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Red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Yellow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Blue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Yes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7489141"/>
                  </a:ext>
                </a:extLst>
              </a:tr>
              <a:tr h="641708">
                <a:tc>
                  <a:txBody>
                    <a:bodyPr/>
                    <a:lstStyle/>
                    <a:p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Red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Yellow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Blue</a:t>
                      </a:r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Red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Yellow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Blue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Yes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102370"/>
                  </a:ext>
                </a:extLst>
              </a:tr>
              <a:tr h="641708">
                <a:tc>
                  <a:txBody>
                    <a:bodyPr/>
                    <a:lstStyle/>
                    <a:p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Red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Yellow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Blue</a:t>
                      </a:r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Red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Yellow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Blue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Yes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801208"/>
                  </a:ext>
                </a:extLst>
              </a:tr>
              <a:tr h="641708">
                <a:tc>
                  <a:txBody>
                    <a:bodyPr/>
                    <a:lstStyle/>
                    <a:p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Red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Yellow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Blue</a:t>
                      </a:r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Red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Yellow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Blue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Yes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1747871"/>
                  </a:ext>
                </a:extLst>
              </a:tr>
              <a:tr h="641708">
                <a:tc>
                  <a:txBody>
                    <a:bodyPr/>
                    <a:lstStyle/>
                    <a:p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Red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Yellow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Blue</a:t>
                      </a:r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Red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Yellow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Blue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Yes </a:t>
                      </a:r>
                    </a:p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7789367"/>
                  </a:ext>
                </a:extLst>
              </a:tr>
            </a:tbl>
          </a:graphicData>
        </a:graphic>
      </p:graphicFrame>
      <p:pic>
        <p:nvPicPr>
          <p:cNvPr id="3" name="Picture 2" descr="This document is released under Creative Commons License Attribution 4.0 International. Please feel free to share and adapt this document with appropriate credit to Giant Steps School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539" y="84311"/>
            <a:ext cx="8856663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9419" y="146653"/>
            <a:ext cx="579671" cy="114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02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5817" y="1494343"/>
            <a:ext cx="8376746" cy="514990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91705" y="1065964"/>
            <a:ext cx="2444969" cy="2444969"/>
          </a:xfrm>
          <a:prstGeom prst="rect">
            <a:avLst/>
          </a:prstGeom>
        </p:spPr>
      </p:pic>
      <p:sp>
        <p:nvSpPr>
          <p:cNvPr id="3" name="AutoShape 2" descr="Image result for table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" name="Rectangle 4"/>
          <p:cNvSpPr/>
          <p:nvPr/>
        </p:nvSpPr>
        <p:spPr>
          <a:xfrm>
            <a:off x="1954924" y="5676418"/>
            <a:ext cx="8918532" cy="75762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AU" sz="6000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endParaRPr lang="en-AU" sz="6000" dirty="0">
              <a:solidFill>
                <a:schemeClr val="tx1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54924" y="950351"/>
            <a:ext cx="8918532" cy="472606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4338" name="Picture 2" descr="This document is released under Creative Commons License Attribution 4.0 International. Please feel free to share and adapt this document with appropriate credit to Giant Steps School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473" y="253041"/>
            <a:ext cx="8856663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9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1136" y="192716"/>
            <a:ext cx="798512" cy="157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521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0344" y="1929282"/>
            <a:ext cx="4071943" cy="2672432"/>
          </a:xfrm>
          <a:prstGeom prst="rect">
            <a:avLst/>
          </a:prstGeom>
        </p:spPr>
      </p:pic>
      <p:pic>
        <p:nvPicPr>
          <p:cNvPr id="2" name="Picture 1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855" y="2078967"/>
            <a:ext cx="4503847" cy="2373061"/>
          </a:xfrm>
          <a:prstGeom prst="rect">
            <a:avLst/>
          </a:prstGeom>
        </p:spPr>
      </p:pic>
      <p:pic>
        <p:nvPicPr>
          <p:cNvPr id="15362" name="Picture 2" descr="This document is released under Creative Commons License Attribution 4.0 International. Please feel free to share and adapt this document with appropriate credit to Giant Steps School.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50" y="256797"/>
            <a:ext cx="8856663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3" name="Picture 1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5913" y="196472"/>
            <a:ext cx="798512" cy="157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784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/>
          </p:cNvPr>
          <p:cNvPicPr>
            <a:picLocks noChangeAspect="1"/>
          </p:cNvPicPr>
          <p:nvPr/>
        </p:nvPicPr>
        <p:blipFill rotWithShape="1">
          <a:blip r:embed="rId3"/>
          <a:srcRect l="17969" t="16434" r="41217" b="42349"/>
          <a:stretch/>
        </p:blipFill>
        <p:spPr>
          <a:xfrm>
            <a:off x="3302509" y="1455345"/>
            <a:ext cx="5525874" cy="31389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20295" y="4700529"/>
            <a:ext cx="5290302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Probability song</a:t>
            </a:r>
            <a:endParaRPr lang="en-AU" sz="28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This document is released under Creative Commons License Attribution 4.0 International. Please feel free to share and adapt this document with appropriate credit to Giant Steps School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431" y="375120"/>
            <a:ext cx="8856663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8094" y="314795"/>
            <a:ext cx="798512" cy="157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53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05" y="3603781"/>
            <a:ext cx="618759" cy="4301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6336323" cy="751498"/>
          </a:xfrm>
        </p:spPr>
        <p:txBody>
          <a:bodyPr/>
          <a:lstStyle/>
          <a:p>
            <a:r>
              <a:rPr lang="en-AU" dirty="0" smtClean="0"/>
              <a:t>Certain, maybe, impossible</a:t>
            </a:r>
            <a:endParaRPr lang="en-AU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848957" y="2926555"/>
            <a:ext cx="1463920" cy="14639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2795400" y="2894315"/>
            <a:ext cx="1197951" cy="14189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>
            <a:off x="422570" y="2735357"/>
            <a:ext cx="1736848" cy="173684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7492999" y="1641473"/>
            <a:ext cx="4299439" cy="7514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800" dirty="0" smtClean="0">
                <a:latin typeface="+mn-lt"/>
              </a:rPr>
              <a:t>What cup is the lolly under?</a:t>
            </a:r>
            <a:endParaRPr lang="en-AU" sz="2800" dirty="0"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44301" y="2412575"/>
            <a:ext cx="1551219" cy="146392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86340" y="2392971"/>
            <a:ext cx="1571992" cy="14835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25630" y="4658486"/>
            <a:ext cx="1587378" cy="15873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948989" y="4739974"/>
            <a:ext cx="1509343" cy="1424402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 rot="10800000" flipV="1">
            <a:off x="7725630" y="3925478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red</a:t>
            </a:r>
            <a:endParaRPr lang="en-AU" sz="2800" dirty="0">
              <a:latin typeface="+mn-lt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 rot="10800000" flipV="1">
            <a:off x="9886340" y="3925478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blue</a:t>
            </a:r>
            <a:endParaRPr lang="en-AU" sz="2800" dirty="0">
              <a:latin typeface="+mn-lt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 rot="10800000" flipV="1">
            <a:off x="7725630" y="6333243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yellow</a:t>
            </a:r>
            <a:endParaRPr lang="en-AU" sz="2800" dirty="0">
              <a:latin typeface="+mn-lt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 rot="10800000" flipV="1">
            <a:off x="9886340" y="6333243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green</a:t>
            </a:r>
            <a:endParaRPr lang="en-AU" sz="2800" dirty="0">
              <a:latin typeface="+mn-lt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626234" y="5820162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60500" y="5868817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403148" y="5866245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260500" y="5875918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60500" y="5883019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260500" y="5890120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403148" y="5875918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2403148" y="5885591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2403148" y="5895264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2403148" y="5904937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4626233" y="5829835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4626232" y="5839508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4626231" y="5849181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4626230" y="5858854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pic>
        <p:nvPicPr>
          <p:cNvPr id="3074" name="Picture 2" descr="This document is released under Creative Commons License Attribution 4.0 International. Please feel free to share and adapt this document with appropriate credit to Giant Steps School.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464" y="148071"/>
            <a:ext cx="8856663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1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6216" y="69034"/>
            <a:ext cx="798512" cy="157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429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4536" y="3658515"/>
            <a:ext cx="618759" cy="4301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128" y="691050"/>
            <a:ext cx="6336323" cy="751498"/>
          </a:xfrm>
        </p:spPr>
        <p:txBody>
          <a:bodyPr/>
          <a:lstStyle/>
          <a:p>
            <a:r>
              <a:rPr lang="en-AU" dirty="0" smtClean="0"/>
              <a:t>Certain, maybe, impossible</a:t>
            </a:r>
            <a:endParaRPr lang="en-AU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556509" y="1726247"/>
            <a:ext cx="4299439" cy="7514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800" dirty="0" smtClean="0">
                <a:latin typeface="+mn-lt"/>
              </a:rPr>
              <a:t>What cup is the lolly under?</a:t>
            </a:r>
            <a:endParaRPr lang="en-AU" sz="2800" dirty="0"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7811" y="2497349"/>
            <a:ext cx="1551219" cy="146392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49850" y="2477745"/>
            <a:ext cx="1571992" cy="14835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89140" y="4743260"/>
            <a:ext cx="1587378" cy="15873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12499" y="4824748"/>
            <a:ext cx="1509343" cy="1424402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 rot="10800000" flipV="1">
            <a:off x="7789140" y="4010252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red</a:t>
            </a:r>
            <a:endParaRPr lang="en-AU" sz="2800" dirty="0">
              <a:latin typeface="+mn-lt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 rot="10800000" flipV="1">
            <a:off x="9949850" y="4010252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blue</a:t>
            </a:r>
            <a:endParaRPr lang="en-AU" sz="2800" dirty="0">
              <a:latin typeface="+mn-lt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 rot="10800000" flipV="1">
            <a:off x="7789140" y="6418017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yellow</a:t>
            </a:r>
            <a:endParaRPr lang="en-AU" sz="2800" dirty="0">
              <a:latin typeface="+mn-lt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 rot="10800000" flipV="1">
            <a:off x="9949850" y="6418017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green</a:t>
            </a:r>
            <a:endParaRPr lang="en-AU" sz="2800" dirty="0">
              <a:latin typeface="+mn-lt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0800000">
            <a:off x="2771955" y="2779000"/>
            <a:ext cx="1463920" cy="1463920"/>
          </a:xfrm>
          <a:prstGeom prst="rect">
            <a:avLst/>
          </a:prstGeom>
        </p:spPr>
      </p:pic>
      <p:sp>
        <p:nvSpPr>
          <p:cNvPr id="18" name="Title 1"/>
          <p:cNvSpPr txBox="1">
            <a:spLocks/>
          </p:cNvSpPr>
          <p:nvPr/>
        </p:nvSpPr>
        <p:spPr>
          <a:xfrm>
            <a:off x="4626234" y="5820162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60500" y="5868817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2403148" y="5866245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260500" y="5875918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260500" y="5883019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60500" y="5890120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2403148" y="5875918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403148" y="5885591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2403148" y="5895264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2403148" y="5904937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4626233" y="5829835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4626232" y="5839508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4626231" y="5849181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4626230" y="5858854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pic>
        <p:nvPicPr>
          <p:cNvPr id="4098" name="Picture 2" descr="This document is released under Creative Commons License Attribution 4.0 International. Please feel free to share and adapt this document with appropriate credit to Giant Steps School.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126" y="249401"/>
            <a:ext cx="8856663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1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5789" y="189076"/>
            <a:ext cx="798512" cy="157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05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5767" y="3603781"/>
            <a:ext cx="618759" cy="4301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189" y="806610"/>
            <a:ext cx="6336323" cy="751498"/>
          </a:xfrm>
        </p:spPr>
        <p:txBody>
          <a:bodyPr/>
          <a:lstStyle/>
          <a:p>
            <a:r>
              <a:rPr lang="en-AU" dirty="0" smtClean="0"/>
              <a:t>Certain, maybe, impossible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2795400" y="2894315"/>
            <a:ext cx="1197951" cy="14189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4954920" y="2735357"/>
            <a:ext cx="1736848" cy="173684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7456921" y="1641473"/>
            <a:ext cx="4299439" cy="7514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800" dirty="0" smtClean="0">
                <a:latin typeface="+mn-lt"/>
              </a:rPr>
              <a:t>What cup is the lolly under?</a:t>
            </a:r>
            <a:endParaRPr lang="en-AU" sz="2800" dirty="0"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08223" y="2412575"/>
            <a:ext cx="1551219" cy="146392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50262" y="2392971"/>
            <a:ext cx="1571992" cy="14835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89552" y="4658486"/>
            <a:ext cx="1587378" cy="15873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12911" y="4739974"/>
            <a:ext cx="1509343" cy="1424402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 rot="10800000" flipV="1">
            <a:off x="7689552" y="3925478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red</a:t>
            </a:r>
            <a:endParaRPr lang="en-AU" sz="2800" dirty="0">
              <a:latin typeface="+mn-lt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 rot="10800000" flipV="1">
            <a:off x="9850262" y="3925478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blue</a:t>
            </a:r>
            <a:endParaRPr lang="en-AU" sz="2800" dirty="0">
              <a:latin typeface="+mn-lt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 rot="10800000" flipV="1">
            <a:off x="7689552" y="6333243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yellow</a:t>
            </a:r>
            <a:endParaRPr lang="en-AU" sz="2800" dirty="0">
              <a:latin typeface="+mn-lt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 rot="10800000" flipV="1">
            <a:off x="9850262" y="6333243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green</a:t>
            </a:r>
            <a:endParaRPr lang="en-AU" sz="2800" dirty="0">
              <a:latin typeface="+mn-lt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626234" y="5820162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60500" y="5868817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403148" y="5866245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260500" y="5875918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260500" y="5883019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260500" y="5890120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403148" y="5875918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2403148" y="5885591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403148" y="5895264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2403148" y="5904937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4626233" y="5829835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4626232" y="5839508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4626231" y="5849181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4626230" y="5858854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pic>
        <p:nvPicPr>
          <p:cNvPr id="5122" name="Picture 2" descr="This document is released under Creative Commons License Attribution 4.0 International. Please feel free to share and adapt this document with appropriate credit to Giant Steps School.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079" y="248993"/>
            <a:ext cx="8856663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1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3742" y="188668"/>
            <a:ext cx="798512" cy="157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895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05" y="3603781"/>
            <a:ext cx="618759" cy="4301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50052"/>
            <a:ext cx="6336323" cy="751498"/>
          </a:xfrm>
        </p:spPr>
        <p:txBody>
          <a:bodyPr/>
          <a:lstStyle/>
          <a:p>
            <a:r>
              <a:rPr lang="en-AU" dirty="0" smtClean="0"/>
              <a:t>Certain, maybe, impossible</a:t>
            </a:r>
            <a:endParaRPr lang="en-AU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3474332" y="2775105"/>
            <a:ext cx="1657351" cy="165735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908719" y="2801494"/>
            <a:ext cx="1197951" cy="1418932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7436172" y="1601550"/>
            <a:ext cx="4299439" cy="7514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800" dirty="0" smtClean="0">
                <a:latin typeface="+mn-lt"/>
              </a:rPr>
              <a:t>What cup is the lolly under?</a:t>
            </a:r>
            <a:endParaRPr lang="en-AU" sz="2800" dirty="0"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87474" y="2372652"/>
            <a:ext cx="1551219" cy="146392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29513" y="2353048"/>
            <a:ext cx="1571992" cy="14835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68803" y="4618563"/>
            <a:ext cx="1587378" cy="15873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892162" y="4700051"/>
            <a:ext cx="1509343" cy="1424402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 rot="10800000" flipV="1">
            <a:off x="7668803" y="3885555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red</a:t>
            </a:r>
            <a:endParaRPr lang="en-AU" sz="2800" dirty="0">
              <a:latin typeface="+mn-lt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 rot="10800000" flipV="1">
            <a:off x="9829513" y="3885555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blue</a:t>
            </a:r>
            <a:endParaRPr lang="en-AU" sz="2800" dirty="0">
              <a:latin typeface="+mn-lt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 rot="10800000" flipV="1">
            <a:off x="7668803" y="6293320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yellow</a:t>
            </a:r>
            <a:endParaRPr lang="en-AU" sz="2800" dirty="0">
              <a:latin typeface="+mn-lt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 rot="10800000" flipV="1">
            <a:off x="9829513" y="6293320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green</a:t>
            </a:r>
            <a:endParaRPr lang="en-AU" sz="2800" dirty="0">
              <a:latin typeface="+mn-lt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626234" y="5820162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60500" y="5868817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403148" y="5866245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260500" y="5875918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260500" y="5883019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260500" y="5890120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403148" y="5875918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2403148" y="5885591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403148" y="5895264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2403148" y="5904937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4626233" y="5829835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4626232" y="5839508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4626231" y="5849181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4626230" y="5858854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pic>
        <p:nvPicPr>
          <p:cNvPr id="6146" name="Picture 2" descr="This document is released under Creative Commons License Attribution 4.0 International. Please feel free to share and adapt this document with appropriate credit to Giant Steps School.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762" y="193178"/>
            <a:ext cx="8856663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1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425" y="132853"/>
            <a:ext cx="798512" cy="157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251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1536" y="3587428"/>
            <a:ext cx="618759" cy="4301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128" y="942455"/>
            <a:ext cx="6336323" cy="751498"/>
          </a:xfrm>
        </p:spPr>
        <p:txBody>
          <a:bodyPr/>
          <a:lstStyle/>
          <a:p>
            <a:r>
              <a:rPr lang="en-AU" dirty="0" smtClean="0"/>
              <a:t>Certain, maybe, impossible</a:t>
            </a:r>
            <a:endParaRPr lang="en-AU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848957" y="2926555"/>
            <a:ext cx="1463920" cy="14639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1469594" y="2790091"/>
            <a:ext cx="1736848" cy="173684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7366386" y="1687635"/>
            <a:ext cx="4299439" cy="7514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800" dirty="0" smtClean="0">
                <a:latin typeface="+mn-lt"/>
              </a:rPr>
              <a:t>What cup is the lolly under?</a:t>
            </a:r>
            <a:endParaRPr lang="en-AU" sz="2800" dirty="0"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17688" y="2458737"/>
            <a:ext cx="1551219" cy="146392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59727" y="2439133"/>
            <a:ext cx="1571992" cy="14835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99017" y="4704648"/>
            <a:ext cx="1587378" cy="15873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822376" y="4786136"/>
            <a:ext cx="1509343" cy="1424402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 rot="10800000" flipV="1">
            <a:off x="7599017" y="3971640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red</a:t>
            </a:r>
            <a:endParaRPr lang="en-AU" sz="2800" dirty="0">
              <a:latin typeface="+mn-lt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 rot="10800000" flipV="1">
            <a:off x="9759727" y="3971640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blue</a:t>
            </a:r>
            <a:endParaRPr lang="en-AU" sz="2800" dirty="0">
              <a:latin typeface="+mn-lt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 rot="10800000" flipV="1">
            <a:off x="7599017" y="6379405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yellow</a:t>
            </a:r>
            <a:endParaRPr lang="en-AU" sz="2800" dirty="0">
              <a:latin typeface="+mn-lt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 rot="10800000" flipV="1">
            <a:off x="9759727" y="6379405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green</a:t>
            </a:r>
            <a:endParaRPr lang="en-AU" sz="2800" dirty="0">
              <a:latin typeface="+mn-lt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626234" y="5820162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60500" y="5868817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403148" y="5866245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260500" y="5875918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260500" y="5883019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260500" y="5890120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403148" y="5875918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2403148" y="5885591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403148" y="5895264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2403148" y="5904937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4626233" y="5829835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4626232" y="5839508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4626231" y="5849181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4626230" y="5858854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pic>
        <p:nvPicPr>
          <p:cNvPr id="7170" name="Picture 2" descr="This document is released under Creative Commons License Attribution 4.0 International. Please feel free to share and adapt this document with appropriate credit to Giant Steps School.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544" y="165983"/>
            <a:ext cx="8856663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1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3207" y="105658"/>
            <a:ext cx="798512" cy="157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13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7689" y="3610815"/>
            <a:ext cx="618759" cy="4301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189" y="962059"/>
            <a:ext cx="6336323" cy="751498"/>
          </a:xfrm>
        </p:spPr>
        <p:txBody>
          <a:bodyPr/>
          <a:lstStyle/>
          <a:p>
            <a:r>
              <a:rPr lang="en-AU" dirty="0" smtClean="0"/>
              <a:t>Certain, maybe, impossible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2795400" y="2894315"/>
            <a:ext cx="1197951" cy="1418932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7423161" y="1512824"/>
            <a:ext cx="4299439" cy="7514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800" dirty="0" smtClean="0">
                <a:latin typeface="+mn-lt"/>
              </a:rPr>
              <a:t>What cup is the lolly under?</a:t>
            </a:r>
            <a:endParaRPr lang="en-AU" sz="2800" dirty="0"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4463" y="2283926"/>
            <a:ext cx="1551219" cy="146392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16502" y="2264322"/>
            <a:ext cx="1571992" cy="14835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55792" y="4529837"/>
            <a:ext cx="1587378" cy="15873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79151" y="4611325"/>
            <a:ext cx="1509343" cy="1424402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 rot="10800000" flipV="1">
            <a:off x="7655792" y="3796829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red</a:t>
            </a:r>
            <a:endParaRPr lang="en-AU" sz="2800" dirty="0">
              <a:latin typeface="+mn-lt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 rot="10800000" flipV="1">
            <a:off x="9816502" y="3796829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blue</a:t>
            </a:r>
            <a:endParaRPr lang="en-AU" sz="2800" dirty="0">
              <a:latin typeface="+mn-lt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 rot="10800000" flipV="1">
            <a:off x="7655792" y="6204594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yellow</a:t>
            </a:r>
            <a:endParaRPr lang="en-AU" sz="2800" dirty="0">
              <a:latin typeface="+mn-lt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 rot="10800000" flipV="1">
            <a:off x="9816502" y="6204594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green</a:t>
            </a:r>
            <a:endParaRPr lang="en-AU" sz="2800" dirty="0">
              <a:latin typeface="+mn-lt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626234" y="5820162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60500" y="5868817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403148" y="5866245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260500" y="5875918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260500" y="5883019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260500" y="5890120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403148" y="5875918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2403148" y="5885591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403148" y="5895264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2403148" y="5904937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4626233" y="5829835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4626232" y="5839508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4626231" y="5849181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4626230" y="5858854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pic>
        <p:nvPicPr>
          <p:cNvPr id="8194" name="Picture 2" descr="This document is released under Creative Commons License Attribution 4.0 International. Please feel free to share and adapt this document with appropriate credit to Giant Steps School.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88" y="158562"/>
            <a:ext cx="8856663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1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9151" y="98237"/>
            <a:ext cx="798512" cy="157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999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7836" y="3489481"/>
            <a:ext cx="618759" cy="4301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278" y="962059"/>
            <a:ext cx="6336323" cy="751498"/>
          </a:xfrm>
        </p:spPr>
        <p:txBody>
          <a:bodyPr/>
          <a:lstStyle/>
          <a:p>
            <a:r>
              <a:rPr lang="en-AU" dirty="0" smtClean="0"/>
              <a:t>Certain, maybe, impossible</a:t>
            </a: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2873067" y="2772507"/>
            <a:ext cx="1736848" cy="173684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7456921" y="1576198"/>
            <a:ext cx="4299439" cy="7514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800" dirty="0" smtClean="0">
                <a:latin typeface="+mn-lt"/>
              </a:rPr>
              <a:t>What cup is the lolly under?</a:t>
            </a:r>
            <a:endParaRPr lang="en-AU" sz="2800" dirty="0"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8223" y="2347300"/>
            <a:ext cx="1551219" cy="146392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50262" y="2327696"/>
            <a:ext cx="1571992" cy="14835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89552" y="4593211"/>
            <a:ext cx="1587378" cy="15873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12911" y="4674699"/>
            <a:ext cx="1509343" cy="1424402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 rot="10800000" flipV="1">
            <a:off x="7689552" y="3860203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red</a:t>
            </a:r>
            <a:endParaRPr lang="en-AU" sz="2800" dirty="0">
              <a:latin typeface="+mn-lt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 rot="10800000" flipV="1">
            <a:off x="9850262" y="3860203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blue</a:t>
            </a:r>
            <a:endParaRPr lang="en-AU" sz="2800" dirty="0">
              <a:latin typeface="+mn-lt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 rot="10800000" flipV="1">
            <a:off x="7689552" y="6267968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yellow</a:t>
            </a:r>
            <a:endParaRPr lang="en-AU" sz="2800" dirty="0">
              <a:latin typeface="+mn-lt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 rot="10800000" flipV="1">
            <a:off x="9850262" y="6267968"/>
            <a:ext cx="1421424" cy="28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 smtClean="0">
                <a:latin typeface="+mn-lt"/>
              </a:rPr>
              <a:t>green</a:t>
            </a:r>
            <a:endParaRPr lang="en-AU" sz="2800" dirty="0">
              <a:latin typeface="+mn-lt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626234" y="5820162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60500" y="5868817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403148" y="5866245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260500" y="5875918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260500" y="5883019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260500" y="5890120"/>
            <a:ext cx="1880999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Certain</a:t>
            </a:r>
            <a:endParaRPr lang="en-AU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403148" y="5875918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2403148" y="5885591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403148" y="5895264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2403148" y="5904937"/>
            <a:ext cx="1982453" cy="751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maybe</a:t>
            </a:r>
            <a:endParaRPr lang="en-AU" dirty="0"/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4626233" y="5829835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4626232" y="5839508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4626231" y="5849181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4626230" y="5858854"/>
            <a:ext cx="2633221" cy="84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impossible</a:t>
            </a:r>
            <a:endParaRPr lang="en-AU" dirty="0"/>
          </a:p>
        </p:txBody>
      </p:sp>
      <p:pic>
        <p:nvPicPr>
          <p:cNvPr id="9218" name="Picture 2" descr="This document is released under Creative Commons License Attribution 4.0 International. Please feel free to share and adapt this document with appropriate credit to Giant Steps School.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50" y="156432"/>
            <a:ext cx="8856663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1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5913" y="96107"/>
            <a:ext cx="798512" cy="157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66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489</Words>
  <Application>Microsoft Office PowerPoint</Application>
  <PresentationFormat>Widescreen</PresentationFormat>
  <Paragraphs>360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  <vt:lpstr>PowerPoint Presentation</vt:lpstr>
      <vt:lpstr>Certain, maybe, impossible</vt:lpstr>
      <vt:lpstr>Certain, maybe, impossible</vt:lpstr>
      <vt:lpstr>Certain, maybe, impossible</vt:lpstr>
      <vt:lpstr>Certain, maybe, impossible</vt:lpstr>
      <vt:lpstr>Certain, maybe, impossible</vt:lpstr>
      <vt:lpstr>Certain, maybe, impossible</vt:lpstr>
      <vt:lpstr>Certain, maybe, impossible</vt:lpstr>
      <vt:lpstr>Certain, maybe, impossible</vt:lpstr>
      <vt:lpstr>Certain, maybe, impossible</vt:lpstr>
      <vt:lpstr>PowerPoint Presentation</vt:lpstr>
      <vt:lpstr>Questions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 Veillette</dc:creator>
  <cp:lastModifiedBy>Tamara Kudiarskyj-Latham</cp:lastModifiedBy>
  <cp:revision>21</cp:revision>
  <cp:lastPrinted>2018-03-12T04:40:27Z</cp:lastPrinted>
  <dcterms:created xsi:type="dcterms:W3CDTF">2018-02-12T02:20:27Z</dcterms:created>
  <dcterms:modified xsi:type="dcterms:W3CDTF">2019-09-16T23:55:01Z</dcterms:modified>
</cp:coreProperties>
</file>