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6" r:id="rId5"/>
    <p:sldId id="268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33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25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57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3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04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85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6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223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32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77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76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51A1F-BBAA-46AF-9114-46010CE9C07C}" type="datetimeFigureOut">
              <a:rPr lang="en-AU" smtClean="0"/>
              <a:t>10/09/2019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C9F7A-C8A2-4CDA-91F6-0904F2B182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50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4138" y="2540958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94138" y="331075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87705" y="331075"/>
            <a:ext cx="41633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Is </a:t>
            </a:r>
            <a:r>
              <a:rPr lang="en-AU" sz="3600" dirty="0" err="1">
                <a:latin typeface="NSWPrintSolid" panose="00000400000000000000" pitchFamily="2" charset="0"/>
              </a:rPr>
              <a:t>S</a:t>
            </a:r>
            <a:r>
              <a:rPr lang="en-AU" sz="3600" dirty="0" err="1" smtClean="0">
                <a:latin typeface="NSWPrintSolid" panose="00000400000000000000" pitchFamily="2" charset="0"/>
              </a:rPr>
              <a:t>uperworm</a:t>
            </a:r>
            <a:r>
              <a:rPr lang="en-AU" sz="3600" dirty="0" smtClean="0">
                <a:latin typeface="NSWPrintSolid" panose="00000400000000000000" pitchFamily="2" charset="0"/>
              </a:rPr>
              <a:t> short or long?</a:t>
            </a:r>
          </a:p>
          <a:p>
            <a:endParaRPr lang="en-AU" sz="3600" dirty="0">
              <a:latin typeface="NSWPrintSolid" panose="00000400000000000000" pitchFamily="2" charset="0"/>
            </a:endParaRPr>
          </a:p>
          <a:p>
            <a:r>
              <a:rPr lang="en-AU" sz="3600" dirty="0" smtClean="0">
                <a:latin typeface="NSWPrintSolid" panose="00000400000000000000" pitchFamily="2" charset="0"/>
              </a:rPr>
              <a:t>.</a:t>
            </a:r>
            <a:endParaRPr lang="en-AU" sz="3600" dirty="0">
              <a:latin typeface="NSWPrintSolid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705" y="2529813"/>
            <a:ext cx="3661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Match the </a:t>
            </a:r>
            <a:r>
              <a:rPr lang="en-AU" sz="3600" dirty="0">
                <a:latin typeface="NSWPrintSolid" panose="00000400000000000000" pitchFamily="2" charset="0"/>
              </a:rPr>
              <a:t>rhyming words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14127" y="1731458"/>
            <a:ext cx="4586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NSWPrintSolid" panose="00000400000000000000" pitchFamily="2" charset="0"/>
              </a:rPr>
              <a:t>short                long</a:t>
            </a:r>
            <a:endParaRPr lang="en-AU" sz="4000" dirty="0">
              <a:latin typeface="NSWPrintSolid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226" y="3224708"/>
            <a:ext cx="976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squirm</a:t>
            </a:r>
          </a:p>
          <a:p>
            <a:r>
              <a:rPr lang="en-AU" sz="3200" dirty="0">
                <a:latin typeface="NSWPrintSolid" panose="00000400000000000000" pitchFamily="2" charset="0"/>
              </a:rPr>
              <a:t>l</a:t>
            </a:r>
            <a:r>
              <a:rPr lang="en-AU" sz="3200" dirty="0" smtClean="0">
                <a:latin typeface="NSWPrintSolid" panose="00000400000000000000" pitchFamily="2" charset="0"/>
              </a:rPr>
              <a:t>ong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toad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1474" y="3224708"/>
            <a:ext cx="904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NSWPrintSolid" panose="00000400000000000000" pitchFamily="2" charset="0"/>
              </a:rPr>
              <a:t>r</a:t>
            </a:r>
            <a:r>
              <a:rPr lang="en-AU" sz="3200" dirty="0" smtClean="0">
                <a:latin typeface="NSWPrintSolid" panose="00000400000000000000" pitchFamily="2" charset="0"/>
              </a:rPr>
              <a:t>oad</a:t>
            </a:r>
          </a:p>
          <a:p>
            <a:r>
              <a:rPr lang="en-AU" sz="3200" dirty="0">
                <a:latin typeface="NSWPrintSolid" panose="00000400000000000000" pitchFamily="2" charset="0"/>
              </a:rPr>
              <a:t>s</a:t>
            </a:r>
            <a:r>
              <a:rPr lang="en-AU" sz="3200" dirty="0" smtClean="0">
                <a:latin typeface="NSWPrintSolid" panose="00000400000000000000" pitchFamily="2" charset="0"/>
              </a:rPr>
              <a:t>trong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worm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724" y="4811245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81291" y="4800100"/>
            <a:ext cx="4003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Is a </a:t>
            </a:r>
            <a:r>
              <a:rPr lang="en-AU" sz="3600" b="1" dirty="0" smtClean="0">
                <a:latin typeface="NSWPrintSolid" panose="00000400000000000000" pitchFamily="2" charset="0"/>
              </a:rPr>
              <a:t>‘disaster</a:t>
            </a:r>
            <a:r>
              <a:rPr lang="en-AU" sz="3600" dirty="0" smtClean="0">
                <a:latin typeface="NSWPrintSolid" panose="00000400000000000000" pitchFamily="2" charset="0"/>
              </a:rPr>
              <a:t>’ bad or good?</a:t>
            </a:r>
            <a:endParaRPr lang="en-A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7680" y="6551505"/>
            <a:ext cx="4966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NSWPrintSolid" panose="00000400000000000000" pitchFamily="2" charset="0"/>
              </a:rPr>
              <a:t>bad                   good </a:t>
            </a:r>
            <a:endParaRPr lang="en-AU" sz="4000" dirty="0">
              <a:latin typeface="NSWPrintSolid" panose="000004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895775" y="3484641"/>
            <a:ext cx="3085699" cy="1008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4067" t="45930" r="11657" b="46346"/>
          <a:stretch/>
        </p:blipFill>
        <p:spPr>
          <a:xfrm>
            <a:off x="919226" y="1260986"/>
            <a:ext cx="1478631" cy="4704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911" t="28703" r="52299" b="64805"/>
          <a:stretch/>
        </p:blipFill>
        <p:spPr>
          <a:xfrm>
            <a:off x="3169324" y="1260986"/>
            <a:ext cx="3173853" cy="470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0906" t="13869" b="20464"/>
          <a:stretch/>
        </p:blipFill>
        <p:spPr>
          <a:xfrm>
            <a:off x="912812" y="5634285"/>
            <a:ext cx="1069215" cy="9604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11470" r="50101" b="21065"/>
          <a:stretch/>
        </p:blipFill>
        <p:spPr>
          <a:xfrm>
            <a:off x="4749837" y="5606823"/>
            <a:ext cx="1073268" cy="974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6" b="93103" l="0" r="8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473" y="7819309"/>
            <a:ext cx="1286914" cy="11518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5" b="97788" l="3571" r="96131">
                        <a14:foregroundMark x1="40774" y1="65487" x2="51190" y2="73009"/>
                        <a14:foregroundMark x1="26190" y1="26991" x2="33333" y2="16814"/>
                        <a14:foregroundMark x1="54167" y1="25221" x2="65476" y2="371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9364" y="7915785"/>
            <a:ext cx="1561053" cy="10499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946" y="7790532"/>
            <a:ext cx="832158" cy="105690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7724" y="7184123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481291" y="7172978"/>
            <a:ext cx="3021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Write the first letter</a:t>
            </a:r>
            <a:endParaRPr lang="en-AU" sz="3600" dirty="0"/>
          </a:p>
        </p:txBody>
      </p:sp>
      <p:sp>
        <p:nvSpPr>
          <p:cNvPr id="24" name="Rectangle 23"/>
          <p:cNvSpPr/>
          <p:nvPr/>
        </p:nvSpPr>
        <p:spPr>
          <a:xfrm>
            <a:off x="481291" y="8979766"/>
            <a:ext cx="10567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5400" dirty="0" smtClean="0">
                <a:latin typeface="NSWPrintSolid" panose="00000400000000000000" pitchFamily="2" charset="0"/>
              </a:rPr>
              <a:t>__</a:t>
            </a:r>
            <a:r>
              <a:rPr lang="en-AU" sz="5400" dirty="0" err="1" smtClean="0">
                <a:latin typeface="NSWPrintSolid" panose="00000400000000000000" pitchFamily="2" charset="0"/>
              </a:rPr>
              <a:t>ee</a:t>
            </a:r>
            <a:endParaRPr lang="en-AU" sz="5400" dirty="0"/>
          </a:p>
        </p:txBody>
      </p:sp>
      <p:sp>
        <p:nvSpPr>
          <p:cNvPr id="25" name="Rectangle 24"/>
          <p:cNvSpPr/>
          <p:nvPr/>
        </p:nvSpPr>
        <p:spPr>
          <a:xfrm>
            <a:off x="2821540" y="8979766"/>
            <a:ext cx="12715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5400" dirty="0" smtClean="0">
                <a:latin typeface="NSWPrintSolid" panose="00000400000000000000" pitchFamily="2" charset="0"/>
              </a:rPr>
              <a:t>__rog</a:t>
            </a:r>
            <a:endParaRPr lang="en-AU" sz="5400" dirty="0"/>
          </a:p>
        </p:txBody>
      </p:sp>
      <p:sp>
        <p:nvSpPr>
          <p:cNvPr id="26" name="Rectangle 25"/>
          <p:cNvSpPr/>
          <p:nvPr/>
        </p:nvSpPr>
        <p:spPr>
          <a:xfrm>
            <a:off x="4905331" y="8991719"/>
            <a:ext cx="14318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5400" dirty="0" smtClean="0">
                <a:latin typeface="NSWPrintSolid" panose="00000400000000000000" pitchFamily="2" charset="0"/>
              </a:rPr>
              <a:t>__</a:t>
            </a:r>
            <a:r>
              <a:rPr lang="en-AU" sz="5400" dirty="0" err="1" smtClean="0">
                <a:latin typeface="NSWPrintSolid" panose="00000400000000000000" pitchFamily="2" charset="0"/>
              </a:rPr>
              <a:t>orm</a:t>
            </a:r>
            <a:endParaRPr lang="en-AU" sz="5400" dirty="0"/>
          </a:p>
        </p:txBody>
      </p:sp>
      <p:sp>
        <p:nvSpPr>
          <p:cNvPr id="27" name="Oval 26"/>
          <p:cNvSpPr/>
          <p:nvPr/>
        </p:nvSpPr>
        <p:spPr>
          <a:xfrm>
            <a:off x="1814432" y="3384026"/>
            <a:ext cx="177849" cy="2207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/>
          <p:cNvSpPr/>
          <p:nvPr/>
        </p:nvSpPr>
        <p:spPr>
          <a:xfrm>
            <a:off x="1508917" y="3849696"/>
            <a:ext cx="177849" cy="2207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1519826" y="4321790"/>
            <a:ext cx="177849" cy="2207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4834785" y="3368192"/>
            <a:ext cx="177849" cy="220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4809032" y="4319956"/>
            <a:ext cx="177849" cy="220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4818602" y="3855740"/>
            <a:ext cx="177849" cy="220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0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07292 0.0692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344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C -0.00521 -0.00903 -0.02344 -0.01759 -0.02969 -0.01759 C -0.06962 -0.01759 -0.11094 0.12107 -0.11094 0.26019 C -0.11094 0.19005 -0.13143 0.12107 -0.15087 0.12107 C -0.17136 0.12107 -0.19098 0.19097 -0.19098 0.26019 C -0.19098 0.22546 -0.20122 0.19005 -0.21146 0.19005 C -0.22188 0.19005 -0.23195 0.22454 -0.23195 0.26019 C -0.23195 0.24236 -0.23716 0.22546 -0.24236 0.22546 C -0.24757 0.22546 -0.25261 0.24329 -0.25261 0.26019 C -0.25261 0.25093 -0.25521 0.24236 -0.25782 0.24236 C -0.2592 0.24236 -0.26285 0.25116 -0.26285 0.26019 C -0.26285 0.25556 -0.26424 0.25093 -0.26563 0.25093 C -0.26563 0.25 -0.26823 0.25533 -0.26823 0.26019 C -0.26823 0.25764 -0.26823 0.25556 -0.26962 0.25556 C -0.26962 0.25671 -0.27084 0.25787 -0.27084 0.26019 C -0.27084 0.25903 -0.27084 0.25764 -0.27084 0.25671 C -0.2724 0.25671 -0.2724 0.25764 -0.2724 0.25903 C -0.27361 0.25903 -0.27361 0.25787 -0.27361 0.25671 C -0.27483 0.25671 -0.27483 0.25764 -0.27483 0.25903 " pathEditMode="relative" rAng="0" ptsTypes="AAAAAAAAAAAAAAAAAAA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4138" y="2540958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94138" y="331075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87705" y="331075"/>
            <a:ext cx="41633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Is </a:t>
            </a:r>
            <a:r>
              <a:rPr lang="en-AU" sz="3600" dirty="0" err="1">
                <a:latin typeface="NSWPrintSolid" panose="00000400000000000000" pitchFamily="2" charset="0"/>
              </a:rPr>
              <a:t>S</a:t>
            </a:r>
            <a:r>
              <a:rPr lang="en-AU" sz="3600" dirty="0" err="1" smtClean="0">
                <a:latin typeface="NSWPrintSolid" panose="00000400000000000000" pitchFamily="2" charset="0"/>
              </a:rPr>
              <a:t>uperworm</a:t>
            </a:r>
            <a:r>
              <a:rPr lang="en-AU" sz="3600" dirty="0" smtClean="0">
                <a:latin typeface="NSWPrintSolid" panose="00000400000000000000" pitchFamily="2" charset="0"/>
              </a:rPr>
              <a:t> short or long?</a:t>
            </a:r>
          </a:p>
          <a:p>
            <a:endParaRPr lang="en-AU" sz="3600" dirty="0">
              <a:latin typeface="NSWPrintSolid" panose="00000400000000000000" pitchFamily="2" charset="0"/>
            </a:endParaRPr>
          </a:p>
          <a:p>
            <a:r>
              <a:rPr lang="en-AU" sz="3600" dirty="0" smtClean="0">
                <a:latin typeface="NSWPrintSolid" panose="00000400000000000000" pitchFamily="2" charset="0"/>
              </a:rPr>
              <a:t>.</a:t>
            </a:r>
            <a:endParaRPr lang="en-AU" sz="3600" dirty="0">
              <a:latin typeface="NSWPrintSolid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705" y="2529813"/>
            <a:ext cx="3661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Match the </a:t>
            </a:r>
            <a:r>
              <a:rPr lang="en-AU" sz="3600" dirty="0">
                <a:latin typeface="NSWPrintSolid" panose="00000400000000000000" pitchFamily="2" charset="0"/>
              </a:rPr>
              <a:t>rhyming words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14127" y="1731458"/>
            <a:ext cx="4586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NSWPrintSolid" panose="00000400000000000000" pitchFamily="2" charset="0"/>
              </a:rPr>
              <a:t>short                long</a:t>
            </a:r>
            <a:endParaRPr lang="en-AU" sz="4000" dirty="0">
              <a:latin typeface="NSWPrintSolid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226" y="3224708"/>
            <a:ext cx="976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latin typeface="NSWPrintSolid" panose="00000400000000000000" pitchFamily="2" charset="0"/>
              </a:rPr>
              <a:t>squirm</a:t>
            </a:r>
          </a:p>
          <a:p>
            <a:r>
              <a:rPr lang="en-AU" sz="3200" dirty="0">
                <a:latin typeface="NSWPrintSolid" panose="00000400000000000000" pitchFamily="2" charset="0"/>
              </a:rPr>
              <a:t>l</a:t>
            </a:r>
            <a:r>
              <a:rPr lang="en-AU" sz="3200" dirty="0" smtClean="0">
                <a:latin typeface="NSWPrintSolid" panose="00000400000000000000" pitchFamily="2" charset="0"/>
              </a:rPr>
              <a:t>ong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toad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1474" y="3224708"/>
            <a:ext cx="904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NSWPrintSolid" panose="00000400000000000000" pitchFamily="2" charset="0"/>
              </a:rPr>
              <a:t>r</a:t>
            </a:r>
            <a:r>
              <a:rPr lang="en-AU" sz="3200" dirty="0" smtClean="0">
                <a:latin typeface="NSWPrintSolid" panose="00000400000000000000" pitchFamily="2" charset="0"/>
              </a:rPr>
              <a:t>oad</a:t>
            </a:r>
          </a:p>
          <a:p>
            <a:r>
              <a:rPr lang="en-AU" sz="3200" dirty="0">
                <a:latin typeface="NSWPrintSolid" panose="00000400000000000000" pitchFamily="2" charset="0"/>
              </a:rPr>
              <a:t>s</a:t>
            </a:r>
            <a:r>
              <a:rPr lang="en-AU" sz="3200" dirty="0" smtClean="0">
                <a:latin typeface="NSWPrintSolid" panose="00000400000000000000" pitchFamily="2" charset="0"/>
              </a:rPr>
              <a:t>trong</a:t>
            </a:r>
          </a:p>
          <a:p>
            <a:r>
              <a:rPr lang="en-AU" sz="3200" dirty="0" smtClean="0">
                <a:latin typeface="NSWPrintSolid" panose="00000400000000000000" pitchFamily="2" charset="0"/>
              </a:rPr>
              <a:t>worm</a:t>
            </a:r>
            <a:endParaRPr lang="en-AU" sz="3200" dirty="0">
              <a:latin typeface="NSWPrintSolid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724" y="4811245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81291" y="4800100"/>
            <a:ext cx="3087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What is a </a:t>
            </a:r>
            <a:r>
              <a:rPr lang="en-AU" sz="3600" b="1" dirty="0" smtClean="0">
                <a:latin typeface="NSWPrintSolid" panose="00000400000000000000" pitchFamily="2" charset="0"/>
              </a:rPr>
              <a:t>‘disaster</a:t>
            </a:r>
            <a:r>
              <a:rPr lang="en-AU" sz="3600" dirty="0" smtClean="0">
                <a:latin typeface="NSWPrintSolid" panose="00000400000000000000" pitchFamily="2" charset="0"/>
              </a:rPr>
              <a:t>’?</a:t>
            </a:r>
            <a:endParaRPr lang="en-AU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4067" t="45930" r="11657" b="46346"/>
          <a:stretch/>
        </p:blipFill>
        <p:spPr>
          <a:xfrm>
            <a:off x="919226" y="1260986"/>
            <a:ext cx="1478631" cy="4704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911" t="28703" r="52299" b="64805"/>
          <a:stretch/>
        </p:blipFill>
        <p:spPr>
          <a:xfrm>
            <a:off x="3169324" y="1260986"/>
            <a:ext cx="3173853" cy="470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6" b="93103" l="0" r="8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705" y="7864848"/>
            <a:ext cx="1286914" cy="11518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55" b="97788" l="3571" r="96131">
                        <a14:foregroundMark x1="40774" y1="65487" x2="51190" y2="73009"/>
                        <a14:foregroundMark x1="26190" y1="26991" x2="33333" y2="16814"/>
                        <a14:foregroundMark x1="54167" y1="25221" x2="65476" y2="371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9364" y="7915785"/>
            <a:ext cx="1561053" cy="10499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946" y="7790532"/>
            <a:ext cx="832158" cy="105690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7724" y="7184123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481291" y="7172978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Write the name</a:t>
            </a:r>
            <a:endParaRPr lang="en-AU" sz="3600" dirty="0"/>
          </a:p>
        </p:txBody>
      </p:sp>
      <p:sp>
        <p:nvSpPr>
          <p:cNvPr id="24" name="Rectangle 23"/>
          <p:cNvSpPr/>
          <p:nvPr/>
        </p:nvSpPr>
        <p:spPr>
          <a:xfrm>
            <a:off x="343626" y="9016715"/>
            <a:ext cx="1385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5400" dirty="0" smtClean="0">
                <a:latin typeface="NSWPrintSolid" panose="00000400000000000000" pitchFamily="2" charset="0"/>
              </a:rPr>
              <a:t>_ _ _</a:t>
            </a:r>
            <a:endParaRPr lang="en-AU" sz="5400" dirty="0"/>
          </a:p>
        </p:txBody>
      </p:sp>
      <p:sp>
        <p:nvSpPr>
          <p:cNvPr id="25" name="Rectangle 24"/>
          <p:cNvSpPr/>
          <p:nvPr/>
        </p:nvSpPr>
        <p:spPr>
          <a:xfrm>
            <a:off x="2457145" y="8965779"/>
            <a:ext cx="1867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5400" dirty="0" smtClean="0">
                <a:latin typeface="NSWPrintSolid" panose="00000400000000000000" pitchFamily="2" charset="0"/>
              </a:rPr>
              <a:t>_ _ _ _</a:t>
            </a:r>
            <a:endParaRPr lang="en-AU" sz="5400" dirty="0"/>
          </a:p>
        </p:txBody>
      </p:sp>
      <p:sp>
        <p:nvSpPr>
          <p:cNvPr id="26" name="Rectangle 25"/>
          <p:cNvSpPr/>
          <p:nvPr/>
        </p:nvSpPr>
        <p:spPr>
          <a:xfrm>
            <a:off x="4905331" y="8991719"/>
            <a:ext cx="1867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5400" dirty="0" smtClean="0">
                <a:latin typeface="NSWPrintSolid" panose="00000400000000000000" pitchFamily="2" charset="0"/>
              </a:rPr>
              <a:t>_ _ _ _</a:t>
            </a:r>
            <a:endParaRPr lang="en-AU" sz="5400" dirty="0"/>
          </a:p>
        </p:txBody>
      </p:sp>
      <p:sp>
        <p:nvSpPr>
          <p:cNvPr id="2" name="Oval 1"/>
          <p:cNvSpPr/>
          <p:nvPr/>
        </p:nvSpPr>
        <p:spPr>
          <a:xfrm>
            <a:off x="1814432" y="3384026"/>
            <a:ext cx="177849" cy="2207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/>
          <p:cNvSpPr/>
          <p:nvPr/>
        </p:nvSpPr>
        <p:spPr>
          <a:xfrm>
            <a:off x="1490538" y="3882768"/>
            <a:ext cx="177849" cy="2207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/>
          <p:cNvSpPr/>
          <p:nvPr/>
        </p:nvSpPr>
        <p:spPr>
          <a:xfrm>
            <a:off x="1501447" y="4354862"/>
            <a:ext cx="177849" cy="2207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4816406" y="3401264"/>
            <a:ext cx="177849" cy="220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4790653" y="4353028"/>
            <a:ext cx="177849" cy="220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/>
          <p:cNvSpPr/>
          <p:nvPr/>
        </p:nvSpPr>
        <p:spPr>
          <a:xfrm>
            <a:off x="4800223" y="3888812"/>
            <a:ext cx="177849" cy="220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313368" y="5920004"/>
            <a:ext cx="6154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NSWPrintSolid" panose="00000400000000000000" pitchFamily="2" charset="0"/>
              </a:rPr>
              <a:t>____________________________________________________________________________</a:t>
            </a:r>
            <a:endParaRPr lang="en-AU" dirty="0"/>
          </a:p>
        </p:txBody>
      </p:sp>
      <p:sp>
        <p:nvSpPr>
          <p:cNvPr id="40" name="Rectangle 39"/>
          <p:cNvSpPr/>
          <p:nvPr/>
        </p:nvSpPr>
        <p:spPr>
          <a:xfrm>
            <a:off x="293936" y="6552481"/>
            <a:ext cx="6154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NSWPrintSolid" panose="00000400000000000000" pitchFamily="2" charset="0"/>
              </a:rPr>
              <a:t>____________________________________________________________________________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13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07292 0.0692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344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C -0.00521 -0.00903 -0.02344 -0.01759 -0.02969 -0.01759 C -0.06962 -0.01759 -0.11094 0.12107 -0.11094 0.26019 C -0.11094 0.19005 -0.13143 0.12107 -0.15087 0.12107 C -0.17136 0.12107 -0.19098 0.19097 -0.19098 0.26019 C -0.19098 0.22546 -0.20122 0.19005 -0.21146 0.19005 C -0.22188 0.19005 -0.23195 0.22454 -0.23195 0.26019 C -0.23195 0.24236 -0.23716 0.22546 -0.24236 0.22546 C -0.24757 0.22546 -0.25261 0.24329 -0.25261 0.26019 C -0.25261 0.25093 -0.25521 0.24236 -0.25782 0.24236 C -0.2592 0.24236 -0.26285 0.25116 -0.26285 0.26019 C -0.26285 0.25556 -0.26424 0.25093 -0.26563 0.25093 C -0.26563 0.25 -0.26823 0.25533 -0.26823 0.26019 C -0.26823 0.25764 -0.26823 0.25556 -0.26962 0.25556 C -0.26962 0.25671 -0.27084 0.25787 -0.27084 0.26019 C -0.27084 0.25903 -0.27084 0.25764 -0.27084 0.25671 C -0.2724 0.25671 -0.2724 0.25764 -0.2724 0.25903 C -0.27361 0.25903 -0.27361 0.25787 -0.27361 0.25671 C -0.27483 0.25671 -0.27483 0.25764 -0.27483 0.25903 " pathEditMode="relative" rAng="0" ptsTypes="AAAAAAAAAAAAAAAAAAA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98150" y="4625121"/>
            <a:ext cx="6000248" cy="2494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94138" y="2540958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94138" y="331075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87705" y="331075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Write the </a:t>
            </a:r>
            <a:r>
              <a:rPr lang="en-AU" sz="3600" b="1" dirty="0" smtClean="0">
                <a:latin typeface="NSWPrintSolid" panose="00000400000000000000" pitchFamily="2" charset="0"/>
              </a:rPr>
              <a:t>title.</a:t>
            </a:r>
            <a:endParaRPr lang="en-AU" sz="3600" b="1" dirty="0">
              <a:latin typeface="NSWPrintSolid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705" y="2529813"/>
            <a:ext cx="3430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Highlight the </a:t>
            </a:r>
            <a:r>
              <a:rPr lang="en-AU" sz="3600" b="1" dirty="0" smtClean="0">
                <a:latin typeface="NSWPrintSolid" panose="00000400000000000000" pitchFamily="2" charset="0"/>
              </a:rPr>
              <a:t>2 authors.</a:t>
            </a:r>
            <a:endParaRPr lang="en-AU" sz="3600" dirty="0"/>
          </a:p>
        </p:txBody>
      </p:sp>
      <p:sp>
        <p:nvSpPr>
          <p:cNvPr id="13" name="Rectangle 12"/>
          <p:cNvSpPr/>
          <p:nvPr/>
        </p:nvSpPr>
        <p:spPr>
          <a:xfrm>
            <a:off x="387723" y="7303089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481290" y="7291944"/>
            <a:ext cx="4188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How does the character feel?</a:t>
            </a:r>
            <a:endParaRPr lang="en-AU" sz="3600" dirty="0"/>
          </a:p>
        </p:txBody>
      </p:sp>
      <p:sp>
        <p:nvSpPr>
          <p:cNvPr id="22" name="Rectangle 21"/>
          <p:cNvSpPr/>
          <p:nvPr/>
        </p:nvSpPr>
        <p:spPr>
          <a:xfrm>
            <a:off x="391736" y="4403956"/>
            <a:ext cx="6006662" cy="583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485303" y="4392811"/>
            <a:ext cx="3624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Draw the main character</a:t>
            </a:r>
            <a:endParaRPr lang="en-AU" sz="3600" dirty="0"/>
          </a:p>
        </p:txBody>
      </p:sp>
      <p:sp>
        <p:nvSpPr>
          <p:cNvPr id="15" name="AutoShape 2" descr="Image result for superw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4" name="Rectangle 33"/>
          <p:cNvSpPr/>
          <p:nvPr/>
        </p:nvSpPr>
        <p:spPr>
          <a:xfrm>
            <a:off x="293935" y="1954005"/>
            <a:ext cx="6154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NSWPrintSolid" panose="00000400000000000000" pitchFamily="2" charset="0"/>
              </a:rPr>
              <a:t>____________________________________________________________________________</a:t>
            </a:r>
            <a:endParaRPr lang="en-A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4118" y="1954005"/>
            <a:ext cx="5033953" cy="46042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0" y="3496469"/>
            <a:ext cx="227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Julia Donaldson</a:t>
            </a:r>
            <a:endParaRPr lang="en-AU" sz="3600" dirty="0">
              <a:latin typeface="NSWPrintSolid" panose="000004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8292" y="3507352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err="1" smtClean="0">
                <a:latin typeface="NSWPrintSolid" panose="00000400000000000000" pitchFamily="2" charset="0"/>
              </a:rPr>
              <a:t>Superworm</a:t>
            </a:r>
            <a:endParaRPr lang="en-AU" sz="3600" dirty="0">
              <a:latin typeface="NSWPrintSolid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00037" y="3507352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Axel </a:t>
            </a:r>
            <a:r>
              <a:rPr lang="en-AU" sz="3600" dirty="0" err="1" smtClean="0">
                <a:latin typeface="NSWPrintSolid" panose="00000400000000000000" pitchFamily="2" charset="0"/>
              </a:rPr>
              <a:t>Scheffer</a:t>
            </a:r>
            <a:endParaRPr lang="en-AU" sz="3600" dirty="0">
              <a:latin typeface="NSWPrintSolid" panose="000004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6" y="8298827"/>
            <a:ext cx="1224819" cy="11558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766" y="8211366"/>
            <a:ext cx="1218039" cy="12180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554" y="8284147"/>
            <a:ext cx="1185250" cy="11852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553" y="8149090"/>
            <a:ext cx="1287475" cy="12874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21920" y="9287933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happy</a:t>
            </a:r>
            <a:endParaRPr lang="en-AU" sz="3600" dirty="0">
              <a:latin typeface="NSWPrintSolid" panose="000004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17107" y="9259669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surprised</a:t>
            </a:r>
            <a:endParaRPr lang="en-AU" sz="3600" dirty="0">
              <a:latin typeface="NSWPrintSolid" panose="000004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6248" y="9259668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frustrated</a:t>
            </a:r>
            <a:endParaRPr lang="en-AU" sz="3600" dirty="0">
              <a:latin typeface="NSWPrintSolid" panose="000004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96742" y="9233269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NSWPrintSolid" panose="00000400000000000000" pitchFamily="2" charset="0"/>
              </a:rPr>
              <a:t>sad</a:t>
            </a:r>
            <a:endParaRPr lang="en-AU" sz="3600" dirty="0">
              <a:latin typeface="NSWPrintSoli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129060" y="7754943"/>
            <a:ext cx="4429482" cy="1779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2129060" y="5419712"/>
            <a:ext cx="4429482" cy="191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2129060" y="1204455"/>
            <a:ext cx="4429482" cy="163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2129059" y="3084481"/>
            <a:ext cx="4429483" cy="1911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60375" y="268403"/>
            <a:ext cx="597020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NSWPrintSolid" panose="00000400000000000000" pitchFamily="2" charset="0"/>
              </a:rPr>
              <a:t>How do these characters feel?</a:t>
            </a:r>
            <a:endParaRPr lang="en-AU" sz="3600" b="1" dirty="0">
              <a:latin typeface="NSWPrintSolid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6" b="93103" l="0" r="8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639" y="1091006"/>
            <a:ext cx="1955421" cy="1750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1" y="3444961"/>
            <a:ext cx="1981506" cy="1371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" b="100000" l="637" r="100000">
                        <a14:foregroundMark x1="24628" y1="29673" x2="25902" y2="41121"/>
                        <a14:foregroundMark x1="30361" y1="2336" x2="37155" y2="10981"/>
                        <a14:foregroundMark x1="29724" y1="19159" x2="20170" y2="27804"/>
                        <a14:foregroundMark x1="20170" y1="27804" x2="13163" y2="41589"/>
                        <a14:foregroundMark x1="13163" y1="41589" x2="8493" y2="54907"/>
                        <a14:foregroundMark x1="11465" y1="46963" x2="5520" y2="45561"/>
                        <a14:foregroundMark x1="6157" y1="45327" x2="6794" y2="51168"/>
                        <a14:foregroundMark x1="5945" y1="48131" x2="9342" y2="58411"/>
                        <a14:foregroundMark x1="7643" y1="56075" x2="6157" y2="68458"/>
                        <a14:foregroundMark x1="38854" y1="49065" x2="38854" y2="49065"/>
                        <a14:foregroundMark x1="41189" y1="57477" x2="41189" y2="57477"/>
                        <a14:foregroundMark x1="39066" y1="62150" x2="39066" y2="62150"/>
                        <a14:foregroundMark x1="41826" y1="14019" x2="42251" y2="36449"/>
                        <a14:foregroundMark x1="69639" y1="43692" x2="73461" y2="39720"/>
                        <a14:foregroundMark x1="73461" y1="39720" x2="77282" y2="39486"/>
                        <a14:foregroundMark x1="77282" y1="39486" x2="90234" y2="50234"/>
                        <a14:foregroundMark x1="91083" y1="50701" x2="93418" y2="52804"/>
                        <a14:foregroundMark x1="93206" y1="52570" x2="92144" y2="66121"/>
                        <a14:foregroundMark x1="93206" y1="64953" x2="98089" y2="69393"/>
                        <a14:foregroundMark x1="98089" y1="69626" x2="94268" y2="77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639" y="5419712"/>
            <a:ext cx="1814840" cy="16491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87" y1="34965" x2="22305" y2="30420"/>
                      </a14:backgroundRemoval>
                    </a14:imgEffect>
                  </a14:imgLayer>
                </a14:imgProps>
              </a:ext>
            </a:extLst>
          </a:blip>
          <a:srcRect l="1" t="10377" r="-415"/>
          <a:stretch/>
        </p:blipFill>
        <p:spPr>
          <a:xfrm>
            <a:off x="173639" y="7863275"/>
            <a:ext cx="1646766" cy="1562669"/>
          </a:xfrm>
          <a:prstGeom prst="rect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43598" r="25101" b="24904"/>
          <a:stretch/>
        </p:blipFill>
        <p:spPr>
          <a:xfrm>
            <a:off x="2286000" y="1338569"/>
            <a:ext cx="1335565" cy="132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23103" t="1286" r="25586" b="36973"/>
          <a:stretch/>
        </p:blipFill>
        <p:spPr>
          <a:xfrm>
            <a:off x="2391855" y="3265062"/>
            <a:ext cx="977463" cy="1481959"/>
          </a:xfrm>
          <a:prstGeom prst="rect">
            <a:avLst/>
          </a:prstGeom>
        </p:spPr>
      </p:pic>
      <p:pic>
        <p:nvPicPr>
          <p:cNvPr id="13" name="Picture 4" descr="http://thumbs.dreamstime.com/x/crying-boy-11014124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17" t="8584" r="14986" b="34032"/>
          <a:stretch/>
        </p:blipFill>
        <p:spPr bwMode="auto">
          <a:xfrm>
            <a:off x="2391855" y="7817810"/>
            <a:ext cx="1261241" cy="14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23407" r="17610"/>
          <a:stretch/>
        </p:blipFill>
        <p:spPr>
          <a:xfrm>
            <a:off x="5180205" y="3587429"/>
            <a:ext cx="1269678" cy="11931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/>
          <a:srcRect l="23103" t="1286" r="25586" b="36973"/>
          <a:stretch/>
        </p:blipFill>
        <p:spPr>
          <a:xfrm>
            <a:off x="3770192" y="5617636"/>
            <a:ext cx="977463" cy="14819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r="10872"/>
          <a:stretch/>
        </p:blipFill>
        <p:spPr>
          <a:xfrm>
            <a:off x="5090847" y="5940003"/>
            <a:ext cx="1251420" cy="1193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/>
          <a:srcRect l="23407" r="17610"/>
          <a:stretch/>
        </p:blipFill>
        <p:spPr>
          <a:xfrm>
            <a:off x="2314787" y="5906415"/>
            <a:ext cx="1269678" cy="11931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l="23103" t="1286" r="25586" b="36973"/>
          <a:stretch/>
        </p:blipFill>
        <p:spPr>
          <a:xfrm>
            <a:off x="3712510" y="1338568"/>
            <a:ext cx="977463" cy="13363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r="10872"/>
          <a:stretch/>
        </p:blipFill>
        <p:spPr>
          <a:xfrm>
            <a:off x="5033165" y="1515298"/>
            <a:ext cx="1251420" cy="1193180"/>
          </a:xfrm>
          <a:prstGeom prst="rect">
            <a:avLst/>
          </a:prstGeom>
        </p:spPr>
      </p:pic>
      <p:pic>
        <p:nvPicPr>
          <p:cNvPr id="21" name="Picture 4" descr="http://thumbs.dreamstime.com/x/crying-boy-11014124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17" t="8584" r="14986" b="34032"/>
          <a:stretch/>
        </p:blipFill>
        <p:spPr bwMode="auto">
          <a:xfrm>
            <a:off x="3680124" y="3312359"/>
            <a:ext cx="1261241" cy="14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r="10872"/>
          <a:stretch/>
        </p:blipFill>
        <p:spPr>
          <a:xfrm>
            <a:off x="3755709" y="8048019"/>
            <a:ext cx="1251420" cy="11931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l="43598" r="25101" b="24904"/>
          <a:stretch/>
        </p:blipFill>
        <p:spPr>
          <a:xfrm>
            <a:off x="5147261" y="7919124"/>
            <a:ext cx="1335565" cy="13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07292 0.0692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344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129060" y="1204455"/>
            <a:ext cx="4429482" cy="876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60375" y="268403"/>
            <a:ext cx="597020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NSWPrintSolid" panose="00000400000000000000" pitchFamily="2" charset="0"/>
              </a:rPr>
              <a:t>Describe each character with two adjectives</a:t>
            </a:r>
            <a:endParaRPr lang="en-AU" sz="3200" b="1" dirty="0">
              <a:latin typeface="NSWPrintSolid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6" b="93103" l="0" r="8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639" y="1280647"/>
            <a:ext cx="1955421" cy="1750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991"/>
          <a:stretch/>
        </p:blipFill>
        <p:spPr>
          <a:xfrm>
            <a:off x="204951" y="3750390"/>
            <a:ext cx="1783527" cy="1371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" b="100000" l="637" r="100000">
                        <a14:foregroundMark x1="24628" y1="29673" x2="25902" y2="41121"/>
                        <a14:foregroundMark x1="30361" y1="2336" x2="37155" y2="10981"/>
                        <a14:foregroundMark x1="29724" y1="19159" x2="20170" y2="27804"/>
                        <a14:foregroundMark x1="20170" y1="27804" x2="13163" y2="41589"/>
                        <a14:foregroundMark x1="13163" y1="41589" x2="8493" y2="54907"/>
                        <a14:foregroundMark x1="11465" y1="46963" x2="5520" y2="45561"/>
                        <a14:foregroundMark x1="6157" y1="45327" x2="6794" y2="51168"/>
                        <a14:foregroundMark x1="5945" y1="48131" x2="9342" y2="58411"/>
                        <a14:foregroundMark x1="7643" y1="56075" x2="6157" y2="68458"/>
                        <a14:foregroundMark x1="38854" y1="49065" x2="38854" y2="49065"/>
                        <a14:foregroundMark x1="41189" y1="57477" x2="41189" y2="57477"/>
                        <a14:foregroundMark x1="39066" y1="62150" x2="39066" y2="62150"/>
                        <a14:foregroundMark x1="41826" y1="14019" x2="42251" y2="36449"/>
                        <a14:foregroundMark x1="69639" y1="43692" x2="73461" y2="39720"/>
                        <a14:foregroundMark x1="73461" y1="39720" x2="77282" y2="39486"/>
                        <a14:foregroundMark x1="77282" y1="39486" x2="90234" y2="50234"/>
                        <a14:foregroundMark x1="91083" y1="50701" x2="93418" y2="52804"/>
                        <a14:foregroundMark x1="93206" y1="52570" x2="92144" y2="66121"/>
                        <a14:foregroundMark x1="93206" y1="64953" x2="98089" y2="69393"/>
                        <a14:foregroundMark x1="98089" y1="69626" x2="94268" y2="77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639" y="5712858"/>
            <a:ext cx="1814840" cy="16491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87" y1="34965" x2="22305" y2="30420"/>
                      </a14:backgroundRemoval>
                    </a14:imgEffect>
                  </a14:imgLayer>
                </a14:imgProps>
              </a:ext>
            </a:extLst>
          </a:blip>
          <a:srcRect l="1" t="10377" r="-415"/>
          <a:stretch/>
        </p:blipFill>
        <p:spPr>
          <a:xfrm>
            <a:off x="173639" y="8084682"/>
            <a:ext cx="1646766" cy="1562669"/>
          </a:xfrm>
          <a:prstGeom prst="rect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</p:pic>
      <p:sp>
        <p:nvSpPr>
          <p:cNvPr id="30" name="Rectangle 29"/>
          <p:cNvSpPr/>
          <p:nvPr/>
        </p:nvSpPr>
        <p:spPr>
          <a:xfrm>
            <a:off x="2129060" y="2176552"/>
            <a:ext cx="4429482" cy="876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2129060" y="3463801"/>
            <a:ext cx="4429482" cy="876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2129060" y="4435898"/>
            <a:ext cx="4429482" cy="876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/>
          <p:cNvSpPr/>
          <p:nvPr/>
        </p:nvSpPr>
        <p:spPr>
          <a:xfrm>
            <a:off x="2129060" y="5660842"/>
            <a:ext cx="4429482" cy="876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/>
          <p:cNvSpPr/>
          <p:nvPr/>
        </p:nvSpPr>
        <p:spPr>
          <a:xfrm>
            <a:off x="2129060" y="6632939"/>
            <a:ext cx="4429482" cy="876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/>
          <p:cNvSpPr/>
          <p:nvPr/>
        </p:nvSpPr>
        <p:spPr>
          <a:xfrm>
            <a:off x="2129060" y="7863275"/>
            <a:ext cx="4429482" cy="876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2129060" y="8835372"/>
            <a:ext cx="4429482" cy="876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0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07292 0.0692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344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122</Words>
  <Application>Microsoft Office PowerPoint</Application>
  <PresentationFormat>A4 Paper (210x297 mm)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NSWPrintSolid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Xi</dc:creator>
  <cp:lastModifiedBy>Tamara Kudiarskyj-Latham</cp:lastModifiedBy>
  <cp:revision>29</cp:revision>
  <cp:lastPrinted>2019-03-14T21:48:02Z</cp:lastPrinted>
  <dcterms:created xsi:type="dcterms:W3CDTF">2019-01-31T20:48:52Z</dcterms:created>
  <dcterms:modified xsi:type="dcterms:W3CDTF">2019-09-09T23:58:25Z</dcterms:modified>
</cp:coreProperties>
</file>