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99" r:id="rId3"/>
    <p:sldId id="256" r:id="rId4"/>
    <p:sldId id="257" r:id="rId5"/>
    <p:sldId id="263" r:id="rId6"/>
    <p:sldId id="258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6" r:id="rId37"/>
    <p:sldId id="298" r:id="rId38"/>
    <p:sldId id="294" r:id="rId39"/>
    <p:sldId id="295" r:id="rId40"/>
    <p:sldId id="297" r:id="rId41"/>
    <p:sldId id="259" r:id="rId42"/>
    <p:sldId id="300" r:id="rId43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3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67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61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284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82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99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38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70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713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39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33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97CE-5E79-4485-A6E1-BE7CB406F36C}" type="datetimeFigureOut">
              <a:rPr lang="en-AU" smtClean="0"/>
              <a:t>18/9/19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2A31-2807-4C37-AF76-3D4D2468C6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509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6.emf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13.xml"/><Relationship Id="rId7" Type="http://schemas.openxmlformats.org/officeDocument/2006/relationships/image" Target="../media/image6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IuqK4PPdvP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8.png"/><Relationship Id="rId7" Type="http://schemas.openxmlformats.org/officeDocument/2006/relationships/image" Target="../media/image6.em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8.png"/><Relationship Id="rId7" Type="http://schemas.openxmlformats.org/officeDocument/2006/relationships/image" Target="../media/image6.emf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34.xml"/><Relationship Id="rId7" Type="http://schemas.openxmlformats.org/officeDocument/2006/relationships/image" Target="../media/image6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.au/url?sa=i&amp;rct=j&amp;q=glass+of+red+cordial&amp;source=images&amp;cd=&amp;cad=rja&amp;docid=9UjtHl8Gvb777M&amp;tbnid=3lUCDWVt9g1OOM:&amp;ved=0CAUQjRw&amp;url=http://www.dreamstime.com/royalty-free-stock-images-red-cordial-image2934459&amp;ei=FadwUZOyOIXslAW3i4CwCA&amp;bvm=bv.45373924,d.aGc&amp;psig=AFQjCNHa2AIHg5nRimYtST2eLjB5oLZDVQ&amp;ust=1366423695640473" TargetMode="External"/><Relationship Id="rId7" Type="http://schemas.openxmlformats.org/officeDocument/2006/relationships/image" Target="../media/image6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1.pn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wmv"/><Relationship Id="rId13" Type="http://schemas.openxmlformats.org/officeDocument/2006/relationships/image" Target="../media/image54.png"/><Relationship Id="rId3" Type="http://schemas.microsoft.com/office/2007/relationships/media" Target="../media/media2.wmv"/><Relationship Id="rId7" Type="http://schemas.microsoft.com/office/2007/relationships/media" Target="../media/media4.wmv"/><Relationship Id="rId12" Type="http://schemas.openxmlformats.org/officeDocument/2006/relationships/image" Target="../media/image5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video" Target="../media/media3.wmv"/><Relationship Id="rId11" Type="http://schemas.openxmlformats.org/officeDocument/2006/relationships/image" Target="../media/image52.png"/><Relationship Id="rId5" Type="http://schemas.microsoft.com/office/2007/relationships/media" Target="../media/media3.wmv"/><Relationship Id="rId15" Type="http://schemas.openxmlformats.org/officeDocument/2006/relationships/image" Target="../media/image7.jpeg"/><Relationship Id="rId10" Type="http://schemas.openxmlformats.org/officeDocument/2006/relationships/image" Target="../media/image51.png"/><Relationship Id="rId4" Type="http://schemas.openxmlformats.org/officeDocument/2006/relationships/video" Target="../media/media2.wm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glass+of+red+cordial&amp;source=images&amp;cd=&amp;cad=rja&amp;docid=9UjtHl8Gvb777M&amp;tbnid=3lUCDWVt9g1OOM:&amp;ved=0CAUQjRw&amp;url=http://www.dreamstime.com/royalty-free-stock-images-red-cordial-image2934459&amp;ei=FadwUZOyOIXslAW3i4CwCA&amp;bvm=bv.45373924,d.aGc&amp;psig=AFQjCNHa2AIHg5nRimYtST2eLjB5oLZDVQ&amp;ust=1366423695640473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31.pn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038918" y="2215623"/>
            <a:ext cx="1617325" cy="1366287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350">
              <a:solidFill>
                <a:srgbClr val="0000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62963" y="2128409"/>
            <a:ext cx="1617325" cy="1366287"/>
          </a:xfrm>
          <a:prstGeom prst="rect">
            <a:avLst/>
          </a:prstGeom>
          <a:solidFill>
            <a:srgbClr val="FFFFFF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35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635822" y="3482603"/>
            <a:ext cx="1515770" cy="1279073"/>
            <a:chOff x="2819400" y="2819400"/>
            <a:chExt cx="3540098" cy="3236305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819400" y="2819400"/>
              <a:ext cx="3540098" cy="304800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19400" y="5410199"/>
              <a:ext cx="3540098" cy="645506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2. Colours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0046" y="2185069"/>
            <a:ext cx="1626971" cy="1366287"/>
            <a:chOff x="2798284" y="2819400"/>
            <a:chExt cx="3561214" cy="3048001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798284" y="2819400"/>
              <a:ext cx="3540098" cy="304800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19400" y="5373808"/>
              <a:ext cx="3540098" cy="493593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3. Volcano</a:t>
              </a: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857351" y="3249266"/>
            <a:ext cx="1617324" cy="221257"/>
          </a:xfrm>
          <a:prstGeom prst="rect">
            <a:avLst/>
          </a:prstGeom>
          <a:solidFill>
            <a:srgbClr val="FFFF99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en-GB" altLang="en-US" sz="12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Interwrite</a:t>
            </a:r>
            <a:r>
              <a:rPr lang="en-GB" alt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 board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061951" y="3360652"/>
            <a:ext cx="1556010" cy="221257"/>
          </a:xfrm>
          <a:prstGeom prst="rect">
            <a:avLst/>
          </a:prstGeom>
          <a:solidFill>
            <a:srgbClr val="FFFF99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4. video</a:t>
            </a:r>
          </a:p>
        </p:txBody>
      </p:sp>
      <p:pic>
        <p:nvPicPr>
          <p:cNvPr id="19" name="Picture 6" descr="INTERWRITE%20BOARD%20-%20FOTO%20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"/>
          <a:stretch>
            <a:fillRect/>
          </a:stretch>
        </p:blipFill>
        <p:spPr bwMode="auto">
          <a:xfrm>
            <a:off x="2051149" y="2382085"/>
            <a:ext cx="1349381" cy="64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223" y="2426424"/>
            <a:ext cx="1369466" cy="770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6441" y="3537059"/>
            <a:ext cx="1028787" cy="864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216" y="2270079"/>
            <a:ext cx="700652" cy="94630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588716" y="2168120"/>
            <a:ext cx="1626971" cy="1366287"/>
            <a:chOff x="2798284" y="2819400"/>
            <a:chExt cx="3561214" cy="3048001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2798284" y="2819400"/>
              <a:ext cx="3540098" cy="304800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819400" y="5373808"/>
              <a:ext cx="3540098" cy="493593"/>
            </a:xfrm>
            <a:prstGeom prst="rect">
              <a:avLst/>
            </a:prstGeom>
            <a:solidFill>
              <a:srgbClr val="FFFF99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en-US" sz="105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2. Yes and No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04" y="2514057"/>
            <a:ext cx="1098240" cy="615015"/>
          </a:xfrm>
          <a:prstGeom prst="rect">
            <a:avLst/>
          </a:prstGeom>
        </p:spPr>
      </p:pic>
      <p:pic>
        <p:nvPicPr>
          <p:cNvPr id="29" name="Picture 2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5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60" y="2702659"/>
            <a:ext cx="4513530" cy="3003549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943708" y="1951161"/>
            <a:ext cx="2245541" cy="751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i="1" u="sng" dirty="0">
                <a:latin typeface="Comic Sans MS" panose="030F0702030302020204" pitchFamily="66" charset="0"/>
              </a:rPr>
              <a:t>Maybe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48047" y="3287103"/>
            <a:ext cx="5319346" cy="75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8800" i="1" u="sng" dirty="0">
                <a:latin typeface="Comic Sans MS" panose="030F0702030302020204" pitchFamily="66" charset="0"/>
              </a:rPr>
              <a:t>Maybe</a:t>
            </a:r>
          </a:p>
          <a:p>
            <a:r>
              <a:rPr lang="en-AU" sz="2400" i="1" dirty="0">
                <a:latin typeface="Comic Sans MS" panose="030F0702030302020204" pitchFamily="66" charset="0"/>
              </a:rPr>
              <a:t>Maybe means that something might happen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1814" y="733290"/>
            <a:ext cx="6336323" cy="751498"/>
          </a:xfrm>
        </p:spPr>
        <p:txBody>
          <a:bodyPr>
            <a:normAutofit/>
          </a:bodyPr>
          <a:lstStyle/>
          <a:p>
            <a:r>
              <a:rPr lang="en-AU" sz="3600" u="sng" dirty="0">
                <a:latin typeface="Comic Sans MS" panose="030F0702030302020204" pitchFamily="66" charset="0"/>
              </a:rPr>
              <a:t>Certain, maybe, impossible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615" y="794665"/>
            <a:ext cx="2329962" cy="1304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55" y="733290"/>
            <a:ext cx="1926981" cy="1187891"/>
          </a:xfrm>
          <a:prstGeom prst="rect">
            <a:avLst/>
          </a:prstGeom>
        </p:spPr>
      </p:pic>
      <p:pic>
        <p:nvPicPr>
          <p:cNvPr id="10" name="Picture 9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858" y="114373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501" y="17866"/>
            <a:ext cx="506062" cy="10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9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95747" y="-587063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406" y="4115018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821076" y="1555525"/>
            <a:ext cx="2787813" cy="27878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48257" y="514481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The cup is red.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1" y="17157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1881" y="233921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2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1024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7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11275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2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4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48257" y="514481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……. has brown hair.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554539" y="1285336"/>
            <a:ext cx="3054350" cy="395089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322498" y="1880558"/>
            <a:ext cx="1483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191" y="17367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5071" y="23601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4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1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14347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4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6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5406" y="2546390"/>
            <a:ext cx="3686584" cy="1107996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Comic Sans MS" panose="030F0702030302020204" pitchFamily="66" charset="0"/>
              </a:rPr>
              <a:t>Tuesday</a:t>
            </a:r>
            <a:endParaRPr lang="en-AU" altLang="en-US" sz="66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8257" y="514481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Today is Tuesday.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829" y="22179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2709" y="28413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10533 -0.5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4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17419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34338" y="635459"/>
            <a:ext cx="8901545" cy="1325563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Which cup is the marshmallow under?</a:t>
            </a:r>
            <a:endParaRPr lang="en-AU" dirty="0"/>
          </a:p>
        </p:txBody>
      </p:sp>
      <p:pic>
        <p:nvPicPr>
          <p:cNvPr id="11" name="Picture 10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891" y="2105891"/>
            <a:ext cx="7980219" cy="4378037"/>
          </a:xfrm>
          <a:prstGeom prst="rect">
            <a:avLst/>
          </a:prstGeom>
        </p:spPr>
      </p:pic>
      <p:pic>
        <p:nvPicPr>
          <p:cNvPr id="4" name="Picture 3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293" y="159209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58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6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8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8257" y="514481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Is the sky blue?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109" y="1701614"/>
            <a:ext cx="3993181" cy="25116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1" y="171302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1881" y="233644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2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42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20491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659" y="868424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8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10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42155" y="602676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……… has orange hair.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675517" y="2027208"/>
            <a:ext cx="2872596" cy="360584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960189" y="2484408"/>
            <a:ext cx="231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student photo</a:t>
            </a:r>
          </a:p>
        </p:txBody>
      </p: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16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22534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7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561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23563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8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82" name="Picture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8" y="1726941"/>
            <a:ext cx="2842381" cy="3066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2155" y="602676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This is a penguin.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4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2560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4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1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6633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26635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3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655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60181" y="2402225"/>
            <a:ext cx="4471639" cy="10156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latin typeface="Comic Sans MS" panose="030F0702030302020204" pitchFamily="66" charset="0"/>
              </a:rPr>
              <a:t>Saturday</a:t>
            </a:r>
            <a:endParaRPr lang="en-AU" altLang="en-US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4817" y="716975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Today is Saturday.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9" name="Picture 1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3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1004"/>
          </a:xfrm>
        </p:spPr>
        <p:txBody>
          <a:bodyPr>
            <a:normAutofit fontScale="90000"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Tally and 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46569"/>
            <a:ext cx="9144000" cy="1655762"/>
          </a:xfrm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Today you will be learning abut collecting information and making a graph.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817" y="3561905"/>
            <a:ext cx="2810987" cy="2739142"/>
          </a:xfrm>
          <a:prstGeom prst="rect">
            <a:avLst/>
          </a:prstGeom>
        </p:spPr>
      </p:pic>
      <p:pic>
        <p:nvPicPr>
          <p:cNvPr id="5" name="Picture 4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95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970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29707" name="Picture 6" descr="bird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05039" y="766775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59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4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9926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040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0726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9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896" y="2162276"/>
            <a:ext cx="3525993" cy="22177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64817" y="716975"/>
            <a:ext cx="571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/>
              <a:t>The dog is pink?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01214" y="3090576"/>
            <a:ext cx="1523832" cy="1154015"/>
            <a:chOff x="8105860" y="4444626"/>
            <a:chExt cx="1523832" cy="1154015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2400" b="1" i="1" u="sng" dirty="0"/>
                <a:t>Impossible</a:t>
              </a:r>
              <a:endParaRPr lang="en-AU" sz="3600" b="1" i="1" u="sng" dirty="0"/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9038" y="3031320"/>
            <a:ext cx="1523832" cy="1213271"/>
            <a:chOff x="2543427" y="4548424"/>
            <a:chExt cx="1523832" cy="1213271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Certain</a:t>
              </a:r>
              <a:endParaRPr lang="en-AU" sz="4800" b="1" i="1" u="sng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pic>
        <p:nvPicPr>
          <p:cNvPr id="15" name="Picture 14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52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3432175" y="1052514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Try Again!</a:t>
            </a:r>
            <a:endParaRPr lang="en-GB" altLang="en-US" sz="6000">
              <a:solidFill>
                <a:srgbClr val="FF0000"/>
              </a:solidFill>
              <a:latin typeface="Sassoon Infant Md" pitchFamily="50" charset="0"/>
            </a:endParaRPr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flipH="1">
            <a:off x="2281239" y="4770439"/>
            <a:ext cx="1150937" cy="993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BACK</a:t>
            </a: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1" y="2492375"/>
            <a:ext cx="256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492375"/>
            <a:ext cx="25590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5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189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2771" name="Picture 10" descr="Portrait with 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1" y="6453189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3000375" y="1425576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3277173">
            <a:off x="3455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77171">
            <a:off x="8283575" y="1524001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3232150" y="1133476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00B050"/>
                </a:solidFill>
                <a:latin typeface="Sassoon Infant Md" pitchFamily="50" charset="0"/>
              </a:rPr>
              <a:t>Well Done!</a:t>
            </a:r>
            <a:endParaRPr lang="en-GB" altLang="en-US" sz="6000">
              <a:solidFill>
                <a:srgbClr val="00B050"/>
              </a:solidFill>
              <a:latin typeface="Sassoon Infant Md" pitchFamily="50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7904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2777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4806">
            <a:off x="2179638" y="4116389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710614" y="4803776"/>
            <a:ext cx="1150937" cy="993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NEXT</a:t>
            </a:r>
          </a:p>
        </p:txBody>
      </p:sp>
      <p:pic>
        <p:nvPicPr>
          <p:cNvPr id="32779" name="Picture 6" descr="bird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114" y="1776414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4" y="3430588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5840" y="1484784"/>
            <a:ext cx="3528392" cy="47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13262" y="723207"/>
            <a:ext cx="10515600" cy="967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Volcano</a:t>
            </a:r>
          </a:p>
        </p:txBody>
      </p:sp>
      <p:pic>
        <p:nvPicPr>
          <p:cNvPr id="6" name="Picture 5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86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8272" y="1666552"/>
            <a:ext cx="1172950" cy="15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dreamstime.com/red-cordial-thumb2934459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3558" y="1690688"/>
            <a:ext cx="981685" cy="15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13262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Prediction </a:t>
            </a:r>
          </a:p>
          <a:p>
            <a:r>
              <a:rPr lang="en-AU" dirty="0">
                <a:latin typeface="Comic Sans MS" panose="030F0702030302020204" pitchFamily="66" charset="0"/>
              </a:rPr>
              <a:t>Will we see bubbles?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776034" y="3252511"/>
            <a:ext cx="1523832" cy="1154015"/>
            <a:chOff x="8105860" y="4444626"/>
            <a:chExt cx="1523832" cy="1154015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200" b="1" i="1" u="sng" dirty="0"/>
                <a:t>No</a:t>
              </a:r>
              <a:endParaRPr lang="en-AU" b="1" i="1" u="sng" dirty="0"/>
            </a:p>
          </p:txBody>
        </p:sp>
        <p:sp>
          <p:nvSpPr>
            <p:cNvPr id="15" name="&quot;No&quot; Symbol 14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78272" y="3252511"/>
            <a:ext cx="1523832" cy="1213271"/>
            <a:chOff x="2543427" y="4548424"/>
            <a:chExt cx="1523832" cy="1213271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Yes</a:t>
              </a:r>
              <a:endParaRPr lang="en-AU" sz="4800" b="1" i="1" u="sng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sp>
        <p:nvSpPr>
          <p:cNvPr id="20" name="&quot;No&quot; Symbol 19"/>
          <p:cNvSpPr/>
          <p:nvPr/>
        </p:nvSpPr>
        <p:spPr>
          <a:xfrm>
            <a:off x="1265331" y="3755721"/>
            <a:ext cx="368503" cy="349234"/>
          </a:xfrm>
          <a:prstGeom prst="noSmoking">
            <a:avLst>
              <a:gd name="adj" fmla="val 10098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31" y="3185614"/>
            <a:ext cx="401842" cy="37290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508166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27315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46464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65613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84762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03911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23060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42209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61358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80507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99656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8805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7954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57103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76252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95401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14550" y="4712758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50519"/>
              </p:ext>
            </p:extLst>
          </p:nvPr>
        </p:nvGraphicFramePr>
        <p:xfrm>
          <a:off x="688483" y="2639177"/>
          <a:ext cx="3921009" cy="152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003">
                  <a:extLst>
                    <a:ext uri="{9D8B030D-6E8A-4147-A177-3AD203B41FA5}">
                      <a16:colId xmlns:a16="http://schemas.microsoft.com/office/drawing/2014/main" val="3030826709"/>
                    </a:ext>
                  </a:extLst>
                </a:gridCol>
                <a:gridCol w="1307003">
                  <a:extLst>
                    <a:ext uri="{9D8B030D-6E8A-4147-A177-3AD203B41FA5}">
                      <a16:colId xmlns:a16="http://schemas.microsoft.com/office/drawing/2014/main" val="35528163"/>
                    </a:ext>
                  </a:extLst>
                </a:gridCol>
                <a:gridCol w="1307003">
                  <a:extLst>
                    <a:ext uri="{9D8B030D-6E8A-4147-A177-3AD203B41FA5}">
                      <a16:colId xmlns:a16="http://schemas.microsoft.com/office/drawing/2014/main" val="2098061837"/>
                    </a:ext>
                  </a:extLst>
                </a:gridCol>
              </a:tblGrid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Prediction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Tally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60155"/>
                  </a:ext>
                </a:extLst>
              </a:tr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63544"/>
                  </a:ext>
                </a:extLst>
              </a:tr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0599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5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>
            <a:off x="9797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  <a:endParaRPr lang="en-AU" dirty="0"/>
          </a:p>
        </p:txBody>
      </p:sp>
      <p:sp>
        <p:nvSpPr>
          <p:cNvPr id="41" name="TextBox 40"/>
          <p:cNvSpPr txBox="1"/>
          <p:nvPr/>
        </p:nvSpPr>
        <p:spPr>
          <a:xfrm>
            <a:off x="14369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  <a:endParaRPr lang="en-AU" dirty="0"/>
          </a:p>
        </p:txBody>
      </p:sp>
      <p:sp>
        <p:nvSpPr>
          <p:cNvPr id="42" name="TextBox 41"/>
          <p:cNvSpPr txBox="1"/>
          <p:nvPr/>
        </p:nvSpPr>
        <p:spPr>
          <a:xfrm>
            <a:off x="18941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  <a:endParaRPr lang="en-AU" dirty="0"/>
          </a:p>
        </p:txBody>
      </p:sp>
      <p:sp>
        <p:nvSpPr>
          <p:cNvPr id="43" name="TextBox 42"/>
          <p:cNvSpPr txBox="1"/>
          <p:nvPr/>
        </p:nvSpPr>
        <p:spPr>
          <a:xfrm>
            <a:off x="23513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5</a:t>
            </a:r>
            <a:endParaRPr lang="en-AU" dirty="0"/>
          </a:p>
        </p:txBody>
      </p:sp>
      <p:sp>
        <p:nvSpPr>
          <p:cNvPr id="44" name="TextBox 43"/>
          <p:cNvSpPr txBox="1"/>
          <p:nvPr/>
        </p:nvSpPr>
        <p:spPr>
          <a:xfrm>
            <a:off x="28085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6</a:t>
            </a:r>
            <a:endParaRPr lang="en-AU" dirty="0"/>
          </a:p>
        </p:txBody>
      </p:sp>
      <p:sp>
        <p:nvSpPr>
          <p:cNvPr id="45" name="TextBox 44"/>
          <p:cNvSpPr txBox="1"/>
          <p:nvPr/>
        </p:nvSpPr>
        <p:spPr>
          <a:xfrm>
            <a:off x="32657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</a:t>
            </a:r>
            <a:endParaRPr lang="en-AU" dirty="0"/>
          </a:p>
        </p:txBody>
      </p:sp>
      <p:sp>
        <p:nvSpPr>
          <p:cNvPr id="46" name="TextBox 45"/>
          <p:cNvSpPr txBox="1"/>
          <p:nvPr/>
        </p:nvSpPr>
        <p:spPr>
          <a:xfrm>
            <a:off x="37229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8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41801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</a:t>
            </a:r>
            <a:endParaRPr lang="en-AU" dirty="0"/>
          </a:p>
        </p:txBody>
      </p:sp>
      <p:sp>
        <p:nvSpPr>
          <p:cNvPr id="48" name="TextBox 47"/>
          <p:cNvSpPr txBox="1"/>
          <p:nvPr/>
        </p:nvSpPr>
        <p:spPr>
          <a:xfrm>
            <a:off x="4637314" y="5525589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</a:t>
            </a:r>
            <a:endParaRPr lang="en-AU" dirty="0"/>
          </a:p>
        </p:txBody>
      </p:sp>
      <p:pic>
        <p:nvPicPr>
          <p:cNvPr id="49" name="Picture 48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895" y="136266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775" y="198608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44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08" y="824266"/>
            <a:ext cx="10515600" cy="624090"/>
          </a:xfrm>
        </p:spPr>
        <p:txBody>
          <a:bodyPr>
            <a:no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Bubbles</a:t>
            </a:r>
            <a:endParaRPr lang="en-AU" sz="6000" dirty="0">
              <a:latin typeface="Comic Sans MS" panose="030F0702030302020204" pitchFamily="66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09769" y="959236"/>
            <a:ext cx="3163126" cy="5042552"/>
            <a:chOff x="5847871" y="219404"/>
            <a:chExt cx="3965171" cy="64865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871" y="219404"/>
              <a:ext cx="3965171" cy="64181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69918" y="6444297"/>
              <a:ext cx="478378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yes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48296" y="6444298"/>
              <a:ext cx="482905" cy="2616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no</a:t>
              </a: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7105496" y="6026685"/>
              <a:ext cx="368503" cy="349234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9918" y="6003015"/>
              <a:ext cx="401842" cy="37290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154784" y="1491182"/>
            <a:ext cx="36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How many people said yes?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213496" y="2591331"/>
            <a:ext cx="3300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273933" y="3322149"/>
            <a:ext cx="365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How many people said no?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32645" y="4422298"/>
            <a:ext cx="3300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05150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24299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3448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62597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81746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0895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20044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39193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58342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77491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96640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5789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34938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54087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73236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92385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111534" y="5656193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85766" y="6171494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5559993" y="6171495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5031396" y="6171493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5008581" y="6171492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4985766" y="6171491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4962951" y="6171490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4997173" y="6171486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4997172" y="6171480"/>
            <a:ext cx="381615" cy="40122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/>
          <p:cNvSpPr/>
          <p:nvPr/>
        </p:nvSpPr>
        <p:spPr>
          <a:xfrm>
            <a:off x="5571399" y="6157242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5571398" y="6155861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/>
          <p:cNvSpPr/>
          <p:nvPr/>
        </p:nvSpPr>
        <p:spPr>
          <a:xfrm>
            <a:off x="5571397" y="6154480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5571396" y="6153099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5571395" y="6151718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5571394" y="6150337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/>
          <p:cNvSpPr/>
          <p:nvPr/>
        </p:nvSpPr>
        <p:spPr>
          <a:xfrm>
            <a:off x="5571393" y="6148956"/>
            <a:ext cx="381615" cy="40122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&quot;No&quot; Symbol 53"/>
          <p:cNvSpPr/>
          <p:nvPr/>
        </p:nvSpPr>
        <p:spPr>
          <a:xfrm>
            <a:off x="1132132" y="3621320"/>
            <a:ext cx="368503" cy="349234"/>
          </a:xfrm>
          <a:prstGeom prst="noSmoking">
            <a:avLst>
              <a:gd name="adj" fmla="val 10098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32" y="3051213"/>
            <a:ext cx="401842" cy="372904"/>
          </a:xfrm>
          <a:prstGeom prst="rect">
            <a:avLst/>
          </a:prstGeom>
        </p:spPr>
      </p:pic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480611"/>
              </p:ext>
            </p:extLst>
          </p:nvPr>
        </p:nvGraphicFramePr>
        <p:xfrm>
          <a:off x="555284" y="2504776"/>
          <a:ext cx="3921009" cy="152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003">
                  <a:extLst>
                    <a:ext uri="{9D8B030D-6E8A-4147-A177-3AD203B41FA5}">
                      <a16:colId xmlns:a16="http://schemas.microsoft.com/office/drawing/2014/main" val="3030826709"/>
                    </a:ext>
                  </a:extLst>
                </a:gridCol>
                <a:gridCol w="1307003">
                  <a:extLst>
                    <a:ext uri="{9D8B030D-6E8A-4147-A177-3AD203B41FA5}">
                      <a16:colId xmlns:a16="http://schemas.microsoft.com/office/drawing/2014/main" val="35528163"/>
                    </a:ext>
                  </a:extLst>
                </a:gridCol>
                <a:gridCol w="1307003">
                  <a:extLst>
                    <a:ext uri="{9D8B030D-6E8A-4147-A177-3AD203B41FA5}">
                      <a16:colId xmlns:a16="http://schemas.microsoft.com/office/drawing/2014/main" val="2098061837"/>
                    </a:ext>
                  </a:extLst>
                </a:gridCol>
              </a:tblGrid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Prediction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Tally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60155"/>
                  </a:ext>
                </a:extLst>
              </a:tr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63544"/>
                  </a:ext>
                </a:extLst>
              </a:tr>
              <a:tr h="50904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05990"/>
                  </a:ext>
                </a:extLst>
              </a:tr>
            </a:tbl>
          </a:graphicData>
        </a:graphic>
      </p:graphicFrame>
      <p:pic>
        <p:nvPicPr>
          <p:cNvPr id="57" name="Picture 5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19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3262" y="2240413"/>
            <a:ext cx="2208976" cy="1935306"/>
            <a:chOff x="1907704" y="1475260"/>
            <a:chExt cx="5832648" cy="5023250"/>
          </a:xfrm>
          <a:solidFill>
            <a:srgbClr val="FFFF00"/>
          </a:solidFill>
        </p:grpSpPr>
        <p:pic>
          <p:nvPicPr>
            <p:cNvPr id="4" name="Picture 20" descr="http://www.woolworths.com.au/wps/wcm/connect/e2e29c08-5d4e-4b94-a52f-204f6825bbd4/WW7337_Lvl3_HOMEBRAND_262x182_0002_Dishwashing+Liquid.jpg?MOD=AJPERES&amp;CACHEID=e2e29c08-5d4e-4b94-a52f-204f6825bbd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475260"/>
              <a:ext cx="5832648" cy="4051687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907704" y="5539878"/>
              <a:ext cx="5832648" cy="95863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detergent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34901" y="2240413"/>
            <a:ext cx="1800200" cy="2227954"/>
            <a:chOff x="2331132" y="476672"/>
            <a:chExt cx="5022304" cy="6020299"/>
          </a:xfrm>
          <a:solidFill>
            <a:srgbClr val="FFFF00"/>
          </a:solidFill>
        </p:grpSpPr>
        <p:sp>
          <p:nvSpPr>
            <p:cNvPr id="7" name="TextBox 6"/>
            <p:cNvSpPr txBox="1"/>
            <p:nvPr/>
          </p:nvSpPr>
          <p:spPr>
            <a:xfrm>
              <a:off x="2331132" y="5498975"/>
              <a:ext cx="5022304" cy="99799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vinegar</a:t>
              </a:r>
            </a:p>
          </p:txBody>
        </p:sp>
        <p:pic>
          <p:nvPicPr>
            <p:cNvPr id="8" name="Picture 19" descr="Homebrand Vinegar Wh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132" y="476672"/>
              <a:ext cx="5022304" cy="502230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8880329" y="2240413"/>
            <a:ext cx="2062743" cy="2086040"/>
            <a:chOff x="1953261" y="63730"/>
            <a:chExt cx="5741534" cy="6364268"/>
          </a:xfrm>
          <a:solidFill>
            <a:srgbClr val="FFFF00"/>
          </a:solidFill>
        </p:grpSpPr>
        <p:pic>
          <p:nvPicPr>
            <p:cNvPr id="10" name="Picture 16" descr="http://www.finecooking.com/assets/uploads/posts/5670/ING-red-food-coloring_sql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261" y="63730"/>
              <a:ext cx="5741534" cy="574153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53261" y="5301209"/>
              <a:ext cx="5741534" cy="112678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food colouring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06522" y="2240413"/>
            <a:ext cx="1943095" cy="2163186"/>
            <a:chOff x="2123728" y="116632"/>
            <a:chExt cx="4464496" cy="7092783"/>
          </a:xfrm>
          <a:solidFill>
            <a:srgbClr val="FFFF00"/>
          </a:solidFill>
        </p:grpSpPr>
        <p:sp>
          <p:nvSpPr>
            <p:cNvPr id="13" name="TextBox 12"/>
            <p:cNvSpPr txBox="1"/>
            <p:nvPr/>
          </p:nvSpPr>
          <p:spPr>
            <a:xfrm>
              <a:off x="2123728" y="5998427"/>
              <a:ext cx="4464496" cy="1210988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Bi-carb soda</a:t>
              </a:r>
            </a:p>
          </p:txBody>
        </p:sp>
        <p:pic>
          <p:nvPicPr>
            <p:cNvPr id="14" name="Picture 18" descr="http://www.repreme.com/images/McKenzie20019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16632"/>
              <a:ext cx="4464496" cy="588179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813262" y="553815"/>
            <a:ext cx="10515600" cy="9404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Equipment</a:t>
            </a:r>
          </a:p>
        </p:txBody>
      </p:sp>
      <p:pic>
        <p:nvPicPr>
          <p:cNvPr id="16" name="Picture 15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180" y="184483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060" y="246825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761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99750" y="1599487"/>
            <a:ext cx="2917190" cy="2079799"/>
            <a:chOff x="536076" y="816123"/>
            <a:chExt cx="8177250" cy="5516564"/>
          </a:xfrm>
        </p:grpSpPr>
        <p:sp>
          <p:nvSpPr>
            <p:cNvPr id="4" name="TextBox 3"/>
            <p:cNvSpPr txBox="1"/>
            <p:nvPr/>
          </p:nvSpPr>
          <p:spPr>
            <a:xfrm>
              <a:off x="536076" y="5353052"/>
              <a:ext cx="8177250" cy="97963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pour vinegar</a:t>
              </a:r>
            </a:p>
          </p:txBody>
        </p:sp>
        <p:pic>
          <p:nvPicPr>
            <p:cNvPr id="5" name="0018.wmv">
              <a:hlinkClick r:id="" action="ppaction://media"/>
            </p:cNvPr>
            <p:cNvPicPr>
              <a:picLocks noChangeAspect="1"/>
            </p:cNvPicPr>
            <p:nvPr>
              <a:vide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536076" y="816123"/>
              <a:ext cx="8085612" cy="453692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608262" y="1599486"/>
            <a:ext cx="3113058" cy="1979682"/>
            <a:chOff x="515920" y="827856"/>
            <a:chExt cx="8177250" cy="5626775"/>
          </a:xfrm>
        </p:grpSpPr>
        <p:sp>
          <p:nvSpPr>
            <p:cNvPr id="7" name="TextBox 6"/>
            <p:cNvSpPr txBox="1"/>
            <p:nvPr/>
          </p:nvSpPr>
          <p:spPr>
            <a:xfrm>
              <a:off x="515920" y="5404893"/>
              <a:ext cx="8177250" cy="1049738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pour detergent</a:t>
              </a:r>
            </a:p>
          </p:txBody>
        </p:sp>
        <p:pic>
          <p:nvPicPr>
            <p:cNvPr id="8" name="0019.wmv">
              <a:hlinkClick r:id="" action="ppaction://media"/>
            </p:cNvPr>
            <p:cNvPicPr>
              <a:picLocks noChangeAspect="1"/>
            </p:cNvPicPr>
            <p:nvPr>
              <a:vide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1"/>
            <a:stretch>
              <a:fillRect/>
            </a:stretch>
          </p:blipFill>
          <p:spPr>
            <a:xfrm>
              <a:off x="536076" y="827856"/>
              <a:ext cx="8157094" cy="457703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83125" y="4419920"/>
            <a:ext cx="3024336" cy="2106330"/>
            <a:chOff x="536076" y="939973"/>
            <a:chExt cx="8177250" cy="5465977"/>
          </a:xfrm>
        </p:grpSpPr>
        <p:sp>
          <p:nvSpPr>
            <p:cNvPr id="10" name="TextBox 9"/>
            <p:cNvSpPr txBox="1"/>
            <p:nvPr/>
          </p:nvSpPr>
          <p:spPr>
            <a:xfrm>
              <a:off x="536076" y="5447525"/>
              <a:ext cx="8177250" cy="95842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add red food colouring</a:t>
              </a:r>
            </a:p>
          </p:txBody>
        </p:sp>
        <p:pic>
          <p:nvPicPr>
            <p:cNvPr id="11" name="0020.wmv">
              <a:hlinkClick r:id="" action="ppaction://media"/>
            </p:cNvPr>
            <p:cNvPicPr>
              <a:picLocks noChangeAspect="1"/>
            </p:cNvPicPr>
            <p:nvPr>
              <a:vide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536076" y="939973"/>
              <a:ext cx="8085612" cy="453692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578268" y="4265352"/>
            <a:ext cx="3565262" cy="2260899"/>
            <a:chOff x="536076" y="764704"/>
            <a:chExt cx="8177250" cy="5484228"/>
          </a:xfrm>
        </p:grpSpPr>
        <p:sp>
          <p:nvSpPr>
            <p:cNvPr id="13" name="TextBox 12"/>
            <p:cNvSpPr txBox="1"/>
            <p:nvPr/>
          </p:nvSpPr>
          <p:spPr>
            <a:xfrm>
              <a:off x="536076" y="5353049"/>
              <a:ext cx="8177250" cy="89588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latin typeface="Comic Sans MS" panose="030F0702030302020204" pitchFamily="66" charset="0"/>
                  <a:cs typeface="Arial" pitchFamily="34" charset="0"/>
                </a:rPr>
                <a:t>pour bi-carb soda</a:t>
              </a:r>
            </a:p>
          </p:txBody>
        </p:sp>
        <p:pic>
          <p:nvPicPr>
            <p:cNvPr id="14" name="0021.wmv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536076" y="764704"/>
              <a:ext cx="8177250" cy="458834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170313" y="1145080"/>
            <a:ext cx="576064" cy="454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2935" y="3863064"/>
            <a:ext cx="576064" cy="454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76414" y="1076788"/>
            <a:ext cx="576064" cy="454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5993" y="3692791"/>
            <a:ext cx="568599" cy="4544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42326" y="8185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Method</a:t>
            </a:r>
          </a:p>
        </p:txBody>
      </p:sp>
      <p:pic>
        <p:nvPicPr>
          <p:cNvPr id="20" name="Picture 19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764" y="459146"/>
            <a:ext cx="10515600" cy="1325563"/>
          </a:xfrm>
        </p:spPr>
        <p:txBody>
          <a:bodyPr/>
          <a:lstStyle/>
          <a:p>
            <a:r>
              <a:rPr lang="en-AU" dirty="0">
                <a:latin typeface="Comic Sans MS" panose="030F0702030302020204" pitchFamily="66" charset="0"/>
              </a:rPr>
              <a:t>Collecting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287412"/>
              </p:ext>
            </p:extLst>
          </p:nvPr>
        </p:nvGraphicFramePr>
        <p:xfrm>
          <a:off x="3628043" y="1875136"/>
          <a:ext cx="4626495" cy="386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65">
                  <a:extLst>
                    <a:ext uri="{9D8B030D-6E8A-4147-A177-3AD203B41FA5}">
                      <a16:colId xmlns:a16="http://schemas.microsoft.com/office/drawing/2014/main" val="2648534768"/>
                    </a:ext>
                  </a:extLst>
                </a:gridCol>
                <a:gridCol w="1542165">
                  <a:extLst>
                    <a:ext uri="{9D8B030D-6E8A-4147-A177-3AD203B41FA5}">
                      <a16:colId xmlns:a16="http://schemas.microsoft.com/office/drawing/2014/main" val="1783560542"/>
                    </a:ext>
                  </a:extLst>
                </a:gridCol>
                <a:gridCol w="1542165">
                  <a:extLst>
                    <a:ext uri="{9D8B030D-6E8A-4147-A177-3AD203B41FA5}">
                      <a16:colId xmlns:a16="http://schemas.microsoft.com/office/drawing/2014/main" val="1532359474"/>
                    </a:ext>
                  </a:extLst>
                </a:gridCol>
              </a:tblGrid>
              <a:tr h="643441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025469"/>
                  </a:ext>
                </a:extLst>
              </a:tr>
              <a:tr h="643441"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840378"/>
                  </a:ext>
                </a:extLst>
              </a:tr>
              <a:tr h="643441"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137611"/>
                  </a:ext>
                </a:extLst>
              </a:tr>
              <a:tr h="643441"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5651158"/>
                  </a:ext>
                </a:extLst>
              </a:tr>
              <a:tr h="643441"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263308"/>
                  </a:ext>
                </a:extLst>
              </a:tr>
              <a:tr h="643441"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pink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5863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69" y="2553647"/>
            <a:ext cx="653015" cy="507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52" y="3240976"/>
            <a:ext cx="561532" cy="493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56" y="3914998"/>
            <a:ext cx="563707" cy="424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35" y="4465490"/>
            <a:ext cx="714928" cy="538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091" y="5130695"/>
            <a:ext cx="680172" cy="50420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9077498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96647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15796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34945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554094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673243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792392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11541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30690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49839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68988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388137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07286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626435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745584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864733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983882" y="1529542"/>
            <a:ext cx="8313" cy="3455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23760" y="2622734"/>
            <a:ext cx="5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7236229" y="3302894"/>
            <a:ext cx="5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7248698" y="3983054"/>
            <a:ext cx="5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7219603" y="4550297"/>
            <a:ext cx="5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7219603" y="5230457"/>
            <a:ext cx="5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dirty="0"/>
          </a:p>
        </p:txBody>
      </p:sp>
      <p:pic>
        <p:nvPicPr>
          <p:cNvPr id="36" name="Picture 35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75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2445" y="8460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Comic Sans MS" panose="030F0702030302020204" pitchFamily="66" charset="0"/>
              </a:rPr>
              <a:t>Result </a:t>
            </a:r>
          </a:p>
          <a:p>
            <a:r>
              <a:rPr lang="en-AU" sz="3200" dirty="0">
                <a:latin typeface="Comic Sans MS" panose="030F0702030302020204" pitchFamily="66" charset="0"/>
              </a:rPr>
              <a:t>Did we see bubbles?</a:t>
            </a:r>
          </a:p>
          <a:p>
            <a:r>
              <a:rPr lang="en-AU" sz="3200" dirty="0">
                <a:latin typeface="Comic Sans MS" panose="030F0702030302020204" pitchFamily="66" charset="0"/>
              </a:rPr>
              <a:t>Was your prediction correct?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6066" y="2737706"/>
            <a:ext cx="1172950" cy="15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://www.dreamstime.com/red-cordial-thumb2934459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1352" y="2761842"/>
            <a:ext cx="981685" cy="153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057321" y="4299529"/>
            <a:ext cx="1523832" cy="1154015"/>
            <a:chOff x="8105860" y="4444626"/>
            <a:chExt cx="1523832" cy="1154015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8105860" y="4444626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200" b="1" i="1" u="sng" dirty="0"/>
                <a:t>No</a:t>
              </a:r>
              <a:endParaRPr lang="en-AU" b="1" i="1" u="sng" dirty="0"/>
            </a:p>
          </p:txBody>
        </p:sp>
        <p:sp>
          <p:nvSpPr>
            <p:cNvPr id="36" name="&quot;No&quot; Symbol 35"/>
            <p:cNvSpPr/>
            <p:nvPr/>
          </p:nvSpPr>
          <p:spPr>
            <a:xfrm>
              <a:off x="8528186" y="5034891"/>
              <a:ext cx="679180" cy="563750"/>
            </a:xfrm>
            <a:prstGeom prst="noSmoking">
              <a:avLst>
                <a:gd name="adj" fmla="val 1009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97510" y="4323665"/>
            <a:ext cx="1523832" cy="1213271"/>
            <a:chOff x="2543427" y="4548424"/>
            <a:chExt cx="1523832" cy="121327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2543427" y="4548424"/>
              <a:ext cx="1523832" cy="7514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AU" sz="3600" b="1" i="1" u="sng" dirty="0"/>
                <a:t>Yes</a:t>
              </a:r>
              <a:endParaRPr lang="en-AU" sz="4800" b="1" i="1" u="sng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0613" y="5196124"/>
              <a:ext cx="609460" cy="565571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440823" y="3039674"/>
            <a:ext cx="2638697" cy="3271208"/>
          </a:xfrm>
          <a:prstGeom prst="ellipse">
            <a:avLst/>
          </a:prstGeom>
          <a:noFill/>
          <a:ln w="1492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173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17" y="1494343"/>
            <a:ext cx="8376746" cy="5149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705" y="1065964"/>
            <a:ext cx="2444969" cy="2444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924" y="5676418"/>
            <a:ext cx="8918532" cy="75762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AU" sz="60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950351"/>
            <a:ext cx="8918532" cy="4726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34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78358" y="663991"/>
          <a:ext cx="6352743" cy="5659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81">
                  <a:extLst>
                    <a:ext uri="{9D8B030D-6E8A-4147-A177-3AD203B41FA5}">
                      <a16:colId xmlns:a16="http://schemas.microsoft.com/office/drawing/2014/main" val="90341142"/>
                    </a:ext>
                  </a:extLst>
                </a:gridCol>
                <a:gridCol w="2117581">
                  <a:extLst>
                    <a:ext uri="{9D8B030D-6E8A-4147-A177-3AD203B41FA5}">
                      <a16:colId xmlns:a16="http://schemas.microsoft.com/office/drawing/2014/main" val="1556003918"/>
                    </a:ext>
                  </a:extLst>
                </a:gridCol>
                <a:gridCol w="2117581">
                  <a:extLst>
                    <a:ext uri="{9D8B030D-6E8A-4147-A177-3AD203B41FA5}">
                      <a16:colId xmlns:a16="http://schemas.microsoft.com/office/drawing/2014/main" val="3762889119"/>
                    </a:ext>
                  </a:extLst>
                </a:gridCol>
              </a:tblGrid>
              <a:tr h="546197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solidFill>
                            <a:schemeClr val="tx1"/>
                          </a:solidFill>
                        </a:rPr>
                        <a:t>Colour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solidFill>
                            <a:schemeClr val="tx1"/>
                          </a:solidFill>
                        </a:rPr>
                        <a:t>Tally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471922"/>
                  </a:ext>
                </a:extLst>
              </a:tr>
              <a:tr h="1704416"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400" dirty="0">
                          <a:solidFill>
                            <a:srgbClr val="FF0000"/>
                          </a:solidFill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458903"/>
                  </a:ext>
                </a:extLst>
              </a:tr>
              <a:tr h="1704416"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400" dirty="0">
                          <a:solidFill>
                            <a:srgbClr val="00B050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349292"/>
                  </a:ext>
                </a:extLst>
              </a:tr>
              <a:tr h="1704416"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AU" sz="2400" dirty="0">
                          <a:solidFill>
                            <a:srgbClr val="0070C0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924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510" y="1446863"/>
            <a:ext cx="3554052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Spin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spinner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Mark the tally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Spin 20 times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baseline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Count the total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28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52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76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00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24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948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72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996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520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044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568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92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616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140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664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188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712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236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60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284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80849" y="5276111"/>
            <a:ext cx="0" cy="5599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801478" y="97434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07846" y="149756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807846" y="202078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07846" y="254400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07846" y="306722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07846" y="359044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807846" y="411366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07846" y="463688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807846" y="5160107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807846" y="5683327"/>
            <a:ext cx="6658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384" y="1248974"/>
            <a:ext cx="1197108" cy="11813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449" y="2985746"/>
            <a:ext cx="1175023" cy="11595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296" y="4790711"/>
            <a:ext cx="1091462" cy="1073496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 rot="20068370">
            <a:off x="4795825" y="1725662"/>
            <a:ext cx="674978" cy="1984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10057">
            <a:off x="4537280" y="3385700"/>
            <a:ext cx="583907" cy="3596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78710">
            <a:off x="4664500" y="5083116"/>
            <a:ext cx="675457" cy="73399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0795110" y="95909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801478" y="148231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01478" y="200553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801478" y="252875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801478" y="305197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01478" y="357519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801478" y="409841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01478" y="462163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801478" y="514485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01478" y="5668075"/>
            <a:ext cx="6658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88742" y="94384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95110" y="146706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95110" y="199028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95110" y="251350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95110" y="303672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795110" y="355994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95110" y="408316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95110" y="460638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95110" y="5129603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795110" y="5652823"/>
            <a:ext cx="6658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75751" y="412995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88742" y="145181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788742" y="197503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788742" y="249825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0788742" y="302147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788742" y="354469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788742" y="406791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788742" y="459113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788742" y="5114351"/>
            <a:ext cx="525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788742" y="5637571"/>
            <a:ext cx="66581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77933" y="397743"/>
            <a:ext cx="4997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29825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05592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19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81359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57126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32893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8660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784427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360194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35961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511728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87495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663262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239029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14796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390563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6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966330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542097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117864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693631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69398" y="6334780"/>
            <a:ext cx="57576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Picture 2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284" y="29439"/>
            <a:ext cx="877558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5569" y="62967"/>
            <a:ext cx="448066" cy="88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0931" y="622857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290931" y="4998891"/>
            <a:ext cx="6026727" cy="14465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latin typeface="Comic Sans MS" panose="030F0702030302020204" pitchFamily="66" charset="0"/>
              </a:rPr>
              <a:t>What are the chances?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720" y="1429407"/>
            <a:ext cx="5898758" cy="2511971"/>
          </a:xfrm>
          <a:prstGeom prst="rect">
            <a:avLst/>
          </a:prstGeom>
        </p:spPr>
      </p:pic>
      <p:pic>
        <p:nvPicPr>
          <p:cNvPr id="6" name="Picture 5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818" y="99637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8" y="381750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Putting it in a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891" y="381750"/>
            <a:ext cx="3965171" cy="6418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357" y="6077766"/>
            <a:ext cx="478378" cy="37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532" y="6083017"/>
            <a:ext cx="411361" cy="36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346" y="6107169"/>
            <a:ext cx="447964" cy="337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28" y="6049482"/>
            <a:ext cx="523734" cy="394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646" y="6068729"/>
            <a:ext cx="480673" cy="3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9918" y="6444297"/>
            <a:ext cx="47837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dirty="0"/>
              <a:t>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6674" y="6444298"/>
            <a:ext cx="59360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dirty="0"/>
              <a:t>orange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8296" y="6444298"/>
            <a:ext cx="48290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dirty="0"/>
              <a:t>blue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0280" y="6444297"/>
            <a:ext cx="54627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dirty="0"/>
              <a:t>green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2128" y="6444297"/>
            <a:ext cx="46177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100" dirty="0"/>
              <a:t>pink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Rectangle 34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Rectangle 36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Rectangle 37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/>
          <p:cNvSpPr/>
          <p:nvPr/>
        </p:nvSpPr>
        <p:spPr>
          <a:xfrm>
            <a:off x="10440785" y="786836"/>
            <a:ext cx="540327" cy="5153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/>
          <p:cNvSpPr/>
          <p:nvPr/>
        </p:nvSpPr>
        <p:spPr>
          <a:xfrm>
            <a:off x="10440785" y="1597010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/>
          <p:cNvSpPr/>
          <p:nvPr/>
        </p:nvSpPr>
        <p:spPr>
          <a:xfrm>
            <a:off x="10440785" y="2407184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/>
          <p:cNvSpPr/>
          <p:nvPr/>
        </p:nvSpPr>
        <p:spPr>
          <a:xfrm>
            <a:off x="10440785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10440785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/>
          <p:cNvSpPr/>
          <p:nvPr/>
        </p:nvSpPr>
        <p:spPr>
          <a:xfrm>
            <a:off x="10440784" y="1597009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10440783" y="1597008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/>
          <p:cNvSpPr/>
          <p:nvPr/>
        </p:nvSpPr>
        <p:spPr>
          <a:xfrm>
            <a:off x="10440782" y="1597007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10440781" y="1597006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ectangle 48"/>
          <p:cNvSpPr/>
          <p:nvPr/>
        </p:nvSpPr>
        <p:spPr>
          <a:xfrm>
            <a:off x="10440780" y="1597005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10440779" y="1597004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10440778" y="1597003"/>
            <a:ext cx="540327" cy="5153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10440778" y="2407170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Rectangle 52"/>
          <p:cNvSpPr/>
          <p:nvPr/>
        </p:nvSpPr>
        <p:spPr>
          <a:xfrm>
            <a:off x="10440771" y="2407156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4" name="Rectangle 53"/>
          <p:cNvSpPr/>
          <p:nvPr/>
        </p:nvSpPr>
        <p:spPr>
          <a:xfrm>
            <a:off x="10440764" y="2407142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/>
          <p:cNvSpPr/>
          <p:nvPr/>
        </p:nvSpPr>
        <p:spPr>
          <a:xfrm>
            <a:off x="10440757" y="2407128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/>
          <p:cNvSpPr/>
          <p:nvPr/>
        </p:nvSpPr>
        <p:spPr>
          <a:xfrm>
            <a:off x="10440750" y="2407114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10440743" y="2407100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10440736" y="2407086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/>
          <p:cNvSpPr/>
          <p:nvPr/>
        </p:nvSpPr>
        <p:spPr>
          <a:xfrm>
            <a:off x="10440729" y="2407072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/>
          <p:cNvSpPr/>
          <p:nvPr/>
        </p:nvSpPr>
        <p:spPr>
          <a:xfrm>
            <a:off x="10440722" y="2407058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ectangle 60"/>
          <p:cNvSpPr/>
          <p:nvPr/>
        </p:nvSpPr>
        <p:spPr>
          <a:xfrm>
            <a:off x="10440715" y="2407044"/>
            <a:ext cx="540327" cy="5153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/>
          <p:cNvSpPr/>
          <p:nvPr/>
        </p:nvSpPr>
        <p:spPr>
          <a:xfrm>
            <a:off x="10440714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Rectangle 62"/>
          <p:cNvSpPr/>
          <p:nvPr/>
        </p:nvSpPr>
        <p:spPr>
          <a:xfrm>
            <a:off x="10440643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Rectangle 63"/>
          <p:cNvSpPr/>
          <p:nvPr/>
        </p:nvSpPr>
        <p:spPr>
          <a:xfrm>
            <a:off x="10440572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5" name="Rectangle 64"/>
          <p:cNvSpPr/>
          <p:nvPr/>
        </p:nvSpPr>
        <p:spPr>
          <a:xfrm>
            <a:off x="10440501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/>
          <p:cNvSpPr/>
          <p:nvPr/>
        </p:nvSpPr>
        <p:spPr>
          <a:xfrm>
            <a:off x="10440430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/>
          <p:cNvSpPr/>
          <p:nvPr/>
        </p:nvSpPr>
        <p:spPr>
          <a:xfrm>
            <a:off x="10440359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Rectangle 67"/>
          <p:cNvSpPr/>
          <p:nvPr/>
        </p:nvSpPr>
        <p:spPr>
          <a:xfrm>
            <a:off x="10440288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10440217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10440146" y="3217358"/>
            <a:ext cx="540327" cy="51538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/>
          <p:cNvSpPr/>
          <p:nvPr/>
        </p:nvSpPr>
        <p:spPr>
          <a:xfrm>
            <a:off x="10440146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/>
          <p:cNvSpPr/>
          <p:nvPr/>
        </p:nvSpPr>
        <p:spPr>
          <a:xfrm>
            <a:off x="10439507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10438868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10438229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/>
          <p:cNvSpPr/>
          <p:nvPr/>
        </p:nvSpPr>
        <p:spPr>
          <a:xfrm>
            <a:off x="10437590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Rectangle 75"/>
          <p:cNvSpPr/>
          <p:nvPr/>
        </p:nvSpPr>
        <p:spPr>
          <a:xfrm>
            <a:off x="10436951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/>
          <p:cNvSpPr/>
          <p:nvPr/>
        </p:nvSpPr>
        <p:spPr>
          <a:xfrm>
            <a:off x="10436312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Rectangle 77"/>
          <p:cNvSpPr/>
          <p:nvPr/>
        </p:nvSpPr>
        <p:spPr>
          <a:xfrm>
            <a:off x="10435673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Rectangle 78"/>
          <p:cNvSpPr/>
          <p:nvPr/>
        </p:nvSpPr>
        <p:spPr>
          <a:xfrm>
            <a:off x="10435034" y="4027532"/>
            <a:ext cx="540327" cy="51538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0" name="Picture 79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421" y="86825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4301" y="149167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8" y="381750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Answering question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0741" y="6163440"/>
            <a:ext cx="4783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7858" y="6163440"/>
            <a:ext cx="7538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orange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7918" y="6172553"/>
            <a:ext cx="519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0839" y="6152121"/>
            <a:ext cx="624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green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4130" y="6148053"/>
            <a:ext cx="616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pink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1028" y="6163439"/>
            <a:ext cx="4783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8145" y="6163439"/>
            <a:ext cx="7538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orange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8205" y="6172552"/>
            <a:ext cx="519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blue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1126" y="6152120"/>
            <a:ext cx="624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green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4417" y="6148052"/>
            <a:ext cx="616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pink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315" y="6163438"/>
            <a:ext cx="4783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18432" y="6163438"/>
            <a:ext cx="7538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orange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8492" y="6172551"/>
            <a:ext cx="519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61413" y="6152119"/>
            <a:ext cx="624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green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4704" y="6148051"/>
            <a:ext cx="616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pink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602" y="6163437"/>
            <a:ext cx="4783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red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18719" y="6163437"/>
            <a:ext cx="7538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orange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8779" y="6172550"/>
            <a:ext cx="5199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blue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1700" y="6152118"/>
            <a:ext cx="6245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green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4991" y="6148050"/>
            <a:ext cx="61618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dirty="0"/>
              <a:t>pink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9472" y="1956695"/>
            <a:ext cx="449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Which colour has the </a:t>
            </a:r>
            <a:r>
              <a:rPr lang="en-AU" b="1" i="1" u="sng" dirty="0">
                <a:latin typeface="Comic Sans MS" panose="030F0702030302020204" pitchFamily="66" charset="0"/>
              </a:rPr>
              <a:t>most</a:t>
            </a:r>
            <a:r>
              <a:rPr lang="en-AU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9472" y="3121713"/>
            <a:ext cx="449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Which colour has the </a:t>
            </a:r>
            <a:r>
              <a:rPr lang="en-AU" b="1" i="1" u="sng" dirty="0">
                <a:latin typeface="Comic Sans MS" panose="030F0702030302020204" pitchFamily="66" charset="0"/>
              </a:rPr>
              <a:t>least</a:t>
            </a:r>
            <a:r>
              <a:rPr lang="en-AU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9472" y="4195038"/>
            <a:ext cx="449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Which colour has </a:t>
            </a:r>
            <a:r>
              <a:rPr lang="en-AU" b="1" i="1" u="sng" dirty="0">
                <a:latin typeface="Comic Sans MS" panose="030F0702030302020204" pitchFamily="66" charset="0"/>
              </a:rPr>
              <a:t>0</a:t>
            </a:r>
            <a:r>
              <a:rPr lang="en-AU" dirty="0"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15142" y="2892829"/>
            <a:ext cx="3923607" cy="49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29197" y="4025929"/>
            <a:ext cx="3923607" cy="49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43252" y="5159029"/>
            <a:ext cx="3923607" cy="49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048" y="397334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2928" y="459676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99" y="1548064"/>
            <a:ext cx="5118574" cy="474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696" y="388206"/>
            <a:ext cx="6594442" cy="751498"/>
          </a:xfrm>
        </p:spPr>
        <p:txBody>
          <a:bodyPr>
            <a:normAutofit fontScale="90000"/>
          </a:bodyPr>
          <a:lstStyle/>
          <a:p>
            <a:r>
              <a:rPr lang="en-AU" u="sng" dirty="0">
                <a:latin typeface="Comic Sans MS" panose="030F0702030302020204" pitchFamily="66" charset="0"/>
              </a:rPr>
              <a:t>Certain, maybe, impossible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76908" y="2509229"/>
            <a:ext cx="1880999" cy="751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i="1" u="sng" dirty="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611814" y="2803527"/>
            <a:ext cx="4502302" cy="75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9600" i="1" u="sng" dirty="0">
                <a:latin typeface="Comic Sans MS" panose="030F0702030302020204" pitchFamily="66" charset="0"/>
              </a:rPr>
              <a:t>Certain</a:t>
            </a:r>
          </a:p>
          <a:p>
            <a:r>
              <a:rPr lang="en-AU" sz="2800" i="1" dirty="0">
                <a:latin typeface="Comic Sans MS" panose="030F0702030302020204" pitchFamily="66" charset="0"/>
              </a:rPr>
              <a:t>If something is certain it will definitely happen.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3615" y="895674"/>
            <a:ext cx="2329962" cy="130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976" y="763955"/>
            <a:ext cx="1926981" cy="1187891"/>
          </a:xfrm>
          <a:prstGeom prst="rect">
            <a:avLst/>
          </a:prstGeom>
        </p:spPr>
      </p:pic>
      <p:pic>
        <p:nvPicPr>
          <p:cNvPr id="8" name="Picture 7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026" y="75832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2313" y="0"/>
            <a:ext cx="579671" cy="1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6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829353" y="1950736"/>
            <a:ext cx="1982453" cy="751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5400" i="1" u="sng" dirty="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0" name="&quot;No&quot; Symbol 9"/>
          <p:cNvSpPr/>
          <p:nvPr/>
        </p:nvSpPr>
        <p:spPr>
          <a:xfrm>
            <a:off x="756765" y="2739415"/>
            <a:ext cx="4512360" cy="3832992"/>
          </a:xfrm>
          <a:prstGeom prst="noSmoking">
            <a:avLst>
              <a:gd name="adj" fmla="val 10098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1727" y="3650981"/>
            <a:ext cx="6086355" cy="75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8800" i="1" u="sng" dirty="0">
                <a:latin typeface="Comic Sans MS" panose="030F0702030302020204" pitchFamily="66" charset="0"/>
              </a:rPr>
              <a:t>Impossible</a:t>
            </a:r>
          </a:p>
          <a:p>
            <a:r>
              <a:rPr lang="en-AU" sz="2400" i="1" dirty="0">
                <a:latin typeface="Comic Sans MS" panose="030F0702030302020204" pitchFamily="66" charset="0"/>
              </a:rPr>
              <a:t>If something is impossible it will NOT happen.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36319" y="793648"/>
            <a:ext cx="6336323" cy="751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u="sng">
                <a:latin typeface="Comic Sans MS" panose="030F0702030302020204" pitchFamily="66" charset="0"/>
              </a:rPr>
              <a:t>Certain, maybe, impossible</a:t>
            </a:r>
            <a:endParaRPr lang="en-AU" u="sng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20" y="645957"/>
            <a:ext cx="2329962" cy="1304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61" y="645957"/>
            <a:ext cx="1926981" cy="1187891"/>
          </a:xfrm>
          <a:prstGeom prst="rect">
            <a:avLst/>
          </a:prstGeom>
        </p:spPr>
      </p:pic>
      <p:pic>
        <p:nvPicPr>
          <p:cNvPr id="12" name="Picture 11" descr="This document is released under Creative Commons License Attribution 4.0 International. Please feel free to share and adapt this document with appropriate credit to Giant Steps School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531" y="186147"/>
            <a:ext cx="88566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79181" y="84588"/>
            <a:ext cx="415550" cy="8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9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444</Words>
  <Application>Microsoft Macintosh PowerPoint</Application>
  <PresentationFormat>Widescreen</PresentationFormat>
  <Paragraphs>253</Paragraphs>
  <Slides>42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Sassoon Infant Md</vt:lpstr>
      <vt:lpstr>Office Theme</vt:lpstr>
      <vt:lpstr>PowerPoint Presentation</vt:lpstr>
      <vt:lpstr>Which cup is the marshmallow under?</vt:lpstr>
      <vt:lpstr>Tally and graph</vt:lpstr>
      <vt:lpstr>Collecting information</vt:lpstr>
      <vt:lpstr>PowerPoint Presentation</vt:lpstr>
      <vt:lpstr>Putting it in a graph</vt:lpstr>
      <vt:lpstr>Answering question</vt:lpstr>
      <vt:lpstr>Certain, maybe, impossible</vt:lpstr>
      <vt:lpstr>PowerPoint Presentation</vt:lpstr>
      <vt:lpstr>Certain, maybe, impossible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Bubbles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Tally and graph</dc:title>
  <dc:creator>Leanne Veillette</dc:creator>
  <cp:lastModifiedBy>Vicki McGuiness</cp:lastModifiedBy>
  <cp:revision>17</cp:revision>
  <cp:lastPrinted>2018-05-14T22:13:26Z</cp:lastPrinted>
  <dcterms:created xsi:type="dcterms:W3CDTF">2018-05-13T23:44:53Z</dcterms:created>
  <dcterms:modified xsi:type="dcterms:W3CDTF">2019-09-18T10:54:31Z</dcterms:modified>
</cp:coreProperties>
</file>