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4" r:id="rId7"/>
    <p:sldId id="261" r:id="rId8"/>
    <p:sldId id="279" r:id="rId9"/>
    <p:sldId id="323" r:id="rId10"/>
    <p:sldId id="332" r:id="rId11"/>
    <p:sldId id="265" r:id="rId12"/>
    <p:sldId id="361" r:id="rId13"/>
    <p:sldId id="324" r:id="rId14"/>
    <p:sldId id="363" r:id="rId15"/>
    <p:sldId id="266" r:id="rId16"/>
    <p:sldId id="354" r:id="rId17"/>
    <p:sldId id="365" r:id="rId18"/>
    <p:sldId id="278" r:id="rId19"/>
    <p:sldId id="388" r:id="rId20"/>
    <p:sldId id="389" r:id="rId21"/>
    <p:sldId id="390" r:id="rId22"/>
    <p:sldId id="391" r:id="rId23"/>
    <p:sldId id="392" r:id="rId24"/>
    <p:sldId id="395" r:id="rId25"/>
    <p:sldId id="396" r:id="rId26"/>
    <p:sldId id="393" r:id="rId27"/>
    <p:sldId id="394" r:id="rId28"/>
    <p:sldId id="379" r:id="rId29"/>
    <p:sldId id="381" r:id="rId30"/>
    <p:sldId id="355" r:id="rId31"/>
    <p:sldId id="356" r:id="rId32"/>
    <p:sldId id="357" r:id="rId33"/>
    <p:sldId id="333" r:id="rId34"/>
    <p:sldId id="334" r:id="rId35"/>
    <p:sldId id="325" r:id="rId36"/>
    <p:sldId id="327" r:id="rId37"/>
    <p:sldId id="306" r:id="rId38"/>
    <p:sldId id="305" r:id="rId39"/>
    <p:sldId id="307" r:id="rId40"/>
    <p:sldId id="311" r:id="rId41"/>
    <p:sldId id="312" r:id="rId42"/>
    <p:sldId id="318" r:id="rId43"/>
    <p:sldId id="317" r:id="rId44"/>
  </p:sldIdLst>
  <p:sldSz cx="12192000" cy="6858000"/>
  <p:notesSz cx="9939338" cy="14368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830B78F-363E-4405-A42B-01307B38654F}">
          <p14:sldIdLst>
            <p14:sldId id="256"/>
            <p14:sldId id="257"/>
            <p14:sldId id="258"/>
            <p14:sldId id="259"/>
            <p14:sldId id="260"/>
            <p14:sldId id="264"/>
            <p14:sldId id="261"/>
            <p14:sldId id="279"/>
            <p14:sldId id="323"/>
            <p14:sldId id="332"/>
            <p14:sldId id="265"/>
            <p14:sldId id="361"/>
            <p14:sldId id="324"/>
            <p14:sldId id="363"/>
            <p14:sldId id="266"/>
            <p14:sldId id="354"/>
            <p14:sldId id="365"/>
            <p14:sldId id="278"/>
          </p14:sldIdLst>
        </p14:section>
        <p14:section name="Week 11" id="{0E6C043E-66FB-4ACD-B71C-FE03BD91DEDB}">
          <p14:sldIdLst>
            <p14:sldId id="388"/>
            <p14:sldId id="389"/>
            <p14:sldId id="390"/>
            <p14:sldId id="391"/>
            <p14:sldId id="392"/>
            <p14:sldId id="395"/>
            <p14:sldId id="396"/>
            <p14:sldId id="393"/>
            <p14:sldId id="394"/>
            <p14:sldId id="379"/>
            <p14:sldId id="381"/>
            <p14:sldId id="355"/>
            <p14:sldId id="356"/>
            <p14:sldId id="357"/>
            <p14:sldId id="333"/>
            <p14:sldId id="334"/>
            <p14:sldId id="325"/>
            <p14:sldId id="327"/>
            <p14:sldId id="306"/>
            <p14:sldId id="305"/>
            <p14:sldId id="307"/>
            <p14:sldId id="311"/>
            <p14:sldId id="312"/>
            <p14:sldId id="318"/>
            <p14:sldId id="3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6737" cy="720603"/>
          </a:xfrm>
          <a:prstGeom prst="rect">
            <a:avLst/>
          </a:prstGeom>
        </p:spPr>
        <p:txBody>
          <a:bodyPr vert="horz" lIns="132725" tIns="66363" rIns="132725" bIns="66363" rtlCol="0"/>
          <a:lstStyle>
            <a:lvl1pPr algn="l">
              <a:defRPr sz="1700"/>
            </a:lvl1pPr>
          </a:lstStyle>
          <a:p>
            <a:endParaRPr lang="en-AU"/>
          </a:p>
        </p:txBody>
      </p:sp>
      <p:sp>
        <p:nvSpPr>
          <p:cNvPr id="3" name="Date Placeholder 2"/>
          <p:cNvSpPr>
            <a:spLocks noGrp="1"/>
          </p:cNvSpPr>
          <p:nvPr>
            <p:ph type="dt" idx="1"/>
          </p:nvPr>
        </p:nvSpPr>
        <p:spPr>
          <a:xfrm>
            <a:off x="5630284" y="1"/>
            <a:ext cx="4306737" cy="720603"/>
          </a:xfrm>
          <a:prstGeom prst="rect">
            <a:avLst/>
          </a:prstGeom>
        </p:spPr>
        <p:txBody>
          <a:bodyPr vert="horz" lIns="132725" tIns="66363" rIns="132725" bIns="66363" rtlCol="0"/>
          <a:lstStyle>
            <a:lvl1pPr algn="r">
              <a:defRPr sz="1700"/>
            </a:lvl1pPr>
          </a:lstStyle>
          <a:p>
            <a:fld id="{015741F3-A756-4BA6-A79E-3CB13536A37F}" type="datetimeFigureOut">
              <a:rPr lang="en-AU" smtClean="0"/>
              <a:t>15/10/2019</a:t>
            </a:fld>
            <a:endParaRPr lang="en-AU"/>
          </a:p>
        </p:txBody>
      </p:sp>
      <p:sp>
        <p:nvSpPr>
          <p:cNvPr id="4" name="Slide Image Placeholder 3"/>
          <p:cNvSpPr>
            <a:spLocks noGrp="1" noRot="1" noChangeAspect="1"/>
          </p:cNvSpPr>
          <p:nvPr>
            <p:ph type="sldImg" idx="2"/>
          </p:nvPr>
        </p:nvSpPr>
        <p:spPr>
          <a:xfrm>
            <a:off x="658813" y="1797050"/>
            <a:ext cx="8621712" cy="4849813"/>
          </a:xfrm>
          <a:prstGeom prst="rect">
            <a:avLst/>
          </a:prstGeom>
          <a:noFill/>
          <a:ln w="12700">
            <a:solidFill>
              <a:prstClr val="black"/>
            </a:solidFill>
          </a:ln>
        </p:spPr>
        <p:txBody>
          <a:bodyPr vert="horz" lIns="132725" tIns="66363" rIns="132725" bIns="66363" rtlCol="0" anchor="ctr"/>
          <a:lstStyle/>
          <a:p>
            <a:endParaRPr lang="en-AU"/>
          </a:p>
        </p:txBody>
      </p:sp>
      <p:sp>
        <p:nvSpPr>
          <p:cNvPr id="5" name="Notes Placeholder 4"/>
          <p:cNvSpPr>
            <a:spLocks noGrp="1"/>
          </p:cNvSpPr>
          <p:nvPr>
            <p:ph type="body" sz="quarter" idx="3"/>
          </p:nvPr>
        </p:nvSpPr>
        <p:spPr>
          <a:xfrm>
            <a:off x="994399" y="6914580"/>
            <a:ext cx="7950543" cy="5656965"/>
          </a:xfrm>
          <a:prstGeom prst="rect">
            <a:avLst/>
          </a:prstGeom>
        </p:spPr>
        <p:txBody>
          <a:bodyPr vert="horz" lIns="132725" tIns="66363" rIns="132725" bIns="6636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13647861"/>
            <a:ext cx="4306737" cy="720603"/>
          </a:xfrm>
          <a:prstGeom prst="rect">
            <a:avLst/>
          </a:prstGeom>
        </p:spPr>
        <p:txBody>
          <a:bodyPr vert="horz" lIns="132725" tIns="66363" rIns="132725" bIns="66363" rtlCol="0" anchor="b"/>
          <a:lstStyle>
            <a:lvl1pPr algn="l">
              <a:defRPr sz="1700"/>
            </a:lvl1pPr>
          </a:lstStyle>
          <a:p>
            <a:endParaRPr lang="en-AU"/>
          </a:p>
        </p:txBody>
      </p:sp>
      <p:sp>
        <p:nvSpPr>
          <p:cNvPr id="7" name="Slide Number Placeholder 6"/>
          <p:cNvSpPr>
            <a:spLocks noGrp="1"/>
          </p:cNvSpPr>
          <p:nvPr>
            <p:ph type="sldNum" sz="quarter" idx="5"/>
          </p:nvPr>
        </p:nvSpPr>
        <p:spPr>
          <a:xfrm>
            <a:off x="5630284" y="13647861"/>
            <a:ext cx="4306737" cy="720603"/>
          </a:xfrm>
          <a:prstGeom prst="rect">
            <a:avLst/>
          </a:prstGeom>
        </p:spPr>
        <p:txBody>
          <a:bodyPr vert="horz" lIns="132725" tIns="66363" rIns="132725" bIns="66363" rtlCol="0" anchor="b"/>
          <a:lstStyle>
            <a:lvl1pPr algn="r">
              <a:defRPr sz="1700"/>
            </a:lvl1pPr>
          </a:lstStyle>
          <a:p>
            <a:fld id="{C1E5D2B4-D308-4E42-ACFB-09317FC7BD8D}" type="slidenum">
              <a:rPr lang="en-AU" smtClean="0"/>
              <a:t>‹#›</a:t>
            </a:fld>
            <a:endParaRPr lang="en-AU"/>
          </a:p>
        </p:txBody>
      </p:sp>
    </p:spTree>
    <p:extLst>
      <p:ext uri="{BB962C8B-B14F-4D97-AF65-F5344CB8AC3E}">
        <p14:creationId xmlns:p14="http://schemas.microsoft.com/office/powerpoint/2010/main" val="28884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FD16BC4-3EA4-4D58-B0DF-53B7F056977E}" type="datetimeFigureOut">
              <a:rPr lang="en-AU" smtClean="0"/>
              <a:t>15/10/2019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8FC5D71-2BB1-4D94-85A4-C4A6BA4D18AB}" type="slidenum">
              <a:rPr lang="en-AU" smtClean="0"/>
              <a:t>‹#›</a:t>
            </a:fld>
            <a:endParaRPr lang="en-AU"/>
          </a:p>
        </p:txBody>
      </p:sp>
    </p:spTree>
    <p:extLst>
      <p:ext uri="{BB962C8B-B14F-4D97-AF65-F5344CB8AC3E}">
        <p14:creationId xmlns:p14="http://schemas.microsoft.com/office/powerpoint/2010/main" val="240081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FD16BC4-3EA4-4D58-B0DF-53B7F056977E}" type="datetimeFigureOut">
              <a:rPr lang="en-AU" smtClean="0"/>
              <a:t>15/10/2019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8FC5D71-2BB1-4D94-85A4-C4A6BA4D18AB}" type="slidenum">
              <a:rPr lang="en-AU" smtClean="0"/>
              <a:t>‹#›</a:t>
            </a:fld>
            <a:endParaRPr lang="en-AU"/>
          </a:p>
        </p:txBody>
      </p:sp>
    </p:spTree>
    <p:extLst>
      <p:ext uri="{BB962C8B-B14F-4D97-AF65-F5344CB8AC3E}">
        <p14:creationId xmlns:p14="http://schemas.microsoft.com/office/powerpoint/2010/main" val="38418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FD16BC4-3EA4-4D58-B0DF-53B7F056977E}" type="datetimeFigureOut">
              <a:rPr lang="en-AU" smtClean="0"/>
              <a:t>15/10/2019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8FC5D71-2BB1-4D94-85A4-C4A6BA4D18AB}" type="slidenum">
              <a:rPr lang="en-AU" smtClean="0"/>
              <a:t>‹#›</a:t>
            </a:fld>
            <a:endParaRPr lang="en-AU"/>
          </a:p>
        </p:txBody>
      </p:sp>
    </p:spTree>
    <p:extLst>
      <p:ext uri="{BB962C8B-B14F-4D97-AF65-F5344CB8AC3E}">
        <p14:creationId xmlns:p14="http://schemas.microsoft.com/office/powerpoint/2010/main" val="269142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FD16BC4-3EA4-4D58-B0DF-53B7F056977E}" type="datetimeFigureOut">
              <a:rPr lang="en-AU" smtClean="0"/>
              <a:t>15/10/2019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8FC5D71-2BB1-4D94-85A4-C4A6BA4D18AB}" type="slidenum">
              <a:rPr lang="en-AU" smtClean="0"/>
              <a:t>‹#›</a:t>
            </a:fld>
            <a:endParaRPr lang="en-AU"/>
          </a:p>
        </p:txBody>
      </p:sp>
    </p:spTree>
    <p:extLst>
      <p:ext uri="{BB962C8B-B14F-4D97-AF65-F5344CB8AC3E}">
        <p14:creationId xmlns:p14="http://schemas.microsoft.com/office/powerpoint/2010/main" val="1133502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D16BC4-3EA4-4D58-B0DF-53B7F056977E}" type="datetimeFigureOut">
              <a:rPr lang="en-AU" smtClean="0"/>
              <a:t>15/10/2019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8FC5D71-2BB1-4D94-85A4-C4A6BA4D18AB}" type="slidenum">
              <a:rPr lang="en-AU" smtClean="0"/>
              <a:t>‹#›</a:t>
            </a:fld>
            <a:endParaRPr lang="en-AU"/>
          </a:p>
        </p:txBody>
      </p:sp>
    </p:spTree>
    <p:extLst>
      <p:ext uri="{BB962C8B-B14F-4D97-AF65-F5344CB8AC3E}">
        <p14:creationId xmlns:p14="http://schemas.microsoft.com/office/powerpoint/2010/main" val="109409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FD16BC4-3EA4-4D58-B0DF-53B7F056977E}" type="datetimeFigureOut">
              <a:rPr lang="en-AU" smtClean="0"/>
              <a:t>15/10/2019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8FC5D71-2BB1-4D94-85A4-C4A6BA4D18AB}" type="slidenum">
              <a:rPr lang="en-AU" smtClean="0"/>
              <a:t>‹#›</a:t>
            </a:fld>
            <a:endParaRPr lang="en-AU"/>
          </a:p>
        </p:txBody>
      </p:sp>
    </p:spTree>
    <p:extLst>
      <p:ext uri="{BB962C8B-B14F-4D97-AF65-F5344CB8AC3E}">
        <p14:creationId xmlns:p14="http://schemas.microsoft.com/office/powerpoint/2010/main" val="2129145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FD16BC4-3EA4-4D58-B0DF-53B7F056977E}" type="datetimeFigureOut">
              <a:rPr lang="en-AU" smtClean="0"/>
              <a:t>15/10/2019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8FC5D71-2BB1-4D94-85A4-C4A6BA4D18AB}" type="slidenum">
              <a:rPr lang="en-AU" smtClean="0"/>
              <a:t>‹#›</a:t>
            </a:fld>
            <a:endParaRPr lang="en-AU"/>
          </a:p>
        </p:txBody>
      </p:sp>
    </p:spTree>
    <p:extLst>
      <p:ext uri="{BB962C8B-B14F-4D97-AF65-F5344CB8AC3E}">
        <p14:creationId xmlns:p14="http://schemas.microsoft.com/office/powerpoint/2010/main" val="1216117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FD16BC4-3EA4-4D58-B0DF-53B7F056977E}" type="datetimeFigureOut">
              <a:rPr lang="en-AU" smtClean="0"/>
              <a:t>15/10/2019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8FC5D71-2BB1-4D94-85A4-C4A6BA4D18AB}" type="slidenum">
              <a:rPr lang="en-AU" smtClean="0"/>
              <a:t>‹#›</a:t>
            </a:fld>
            <a:endParaRPr lang="en-AU"/>
          </a:p>
        </p:txBody>
      </p:sp>
    </p:spTree>
    <p:extLst>
      <p:ext uri="{BB962C8B-B14F-4D97-AF65-F5344CB8AC3E}">
        <p14:creationId xmlns:p14="http://schemas.microsoft.com/office/powerpoint/2010/main" val="320988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16BC4-3EA4-4D58-B0DF-53B7F056977E}" type="datetimeFigureOut">
              <a:rPr lang="en-AU" smtClean="0"/>
              <a:t>15/10/2019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8FC5D71-2BB1-4D94-85A4-C4A6BA4D18AB}" type="slidenum">
              <a:rPr lang="en-AU" smtClean="0"/>
              <a:t>‹#›</a:t>
            </a:fld>
            <a:endParaRPr lang="en-AU"/>
          </a:p>
        </p:txBody>
      </p:sp>
    </p:spTree>
    <p:extLst>
      <p:ext uri="{BB962C8B-B14F-4D97-AF65-F5344CB8AC3E}">
        <p14:creationId xmlns:p14="http://schemas.microsoft.com/office/powerpoint/2010/main" val="301850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D16BC4-3EA4-4D58-B0DF-53B7F056977E}" type="datetimeFigureOut">
              <a:rPr lang="en-AU" smtClean="0"/>
              <a:t>15/10/2019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8FC5D71-2BB1-4D94-85A4-C4A6BA4D18AB}" type="slidenum">
              <a:rPr lang="en-AU" smtClean="0"/>
              <a:t>‹#›</a:t>
            </a:fld>
            <a:endParaRPr lang="en-AU"/>
          </a:p>
        </p:txBody>
      </p:sp>
    </p:spTree>
    <p:extLst>
      <p:ext uri="{BB962C8B-B14F-4D97-AF65-F5344CB8AC3E}">
        <p14:creationId xmlns:p14="http://schemas.microsoft.com/office/powerpoint/2010/main" val="384693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D16BC4-3EA4-4D58-B0DF-53B7F056977E}" type="datetimeFigureOut">
              <a:rPr lang="en-AU" smtClean="0"/>
              <a:t>15/10/2019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8FC5D71-2BB1-4D94-85A4-C4A6BA4D18AB}" type="slidenum">
              <a:rPr lang="en-AU" smtClean="0"/>
              <a:t>‹#›</a:t>
            </a:fld>
            <a:endParaRPr lang="en-AU"/>
          </a:p>
        </p:txBody>
      </p:sp>
    </p:spTree>
    <p:extLst>
      <p:ext uri="{BB962C8B-B14F-4D97-AF65-F5344CB8AC3E}">
        <p14:creationId xmlns:p14="http://schemas.microsoft.com/office/powerpoint/2010/main" val="1435907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D16BC4-3EA4-4D58-B0DF-53B7F056977E}" type="datetimeFigureOut">
              <a:rPr lang="en-AU" smtClean="0"/>
              <a:t>15/10/2019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C5D71-2BB1-4D94-85A4-C4A6BA4D18AB}" type="slidenum">
              <a:rPr lang="en-AU" smtClean="0"/>
              <a:t>‹#›</a:t>
            </a:fld>
            <a:endParaRPr lang="en-AU"/>
          </a:p>
        </p:txBody>
      </p:sp>
    </p:spTree>
    <p:extLst>
      <p:ext uri="{BB962C8B-B14F-4D97-AF65-F5344CB8AC3E}">
        <p14:creationId xmlns:p14="http://schemas.microsoft.com/office/powerpoint/2010/main" val="34093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hyperlink" Target="https://www.youtube.com/watch?v=TXTDa-ZTpkM" TargetMode="External"/><Relationship Id="rId7" Type="http://schemas.openxmlformats.org/officeDocument/2006/relationships/hyperlink" Target="https://www.youtube.com/watch?v=3Bt1LvpZ1Oo" TargetMode="Externa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s://www.youtube.com/watch?v=dYFALyP2e7U" TargetMode="External"/><Relationship Id="rId4" Type="http://schemas.openxmlformats.org/officeDocument/2006/relationships/image" Target="../media/image28.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40.png"/><Relationship Id="rId7" Type="http://schemas.openxmlformats.org/officeDocument/2006/relationships/image" Target="../media/image42.jpeg"/><Relationship Id="rId2" Type="http://schemas.openxmlformats.org/officeDocument/2006/relationships/hyperlink" Target="https://www.youtube.com/watch?v=TXTDa-ZTpkM" TargetMode="External"/><Relationship Id="rId1" Type="http://schemas.openxmlformats.org/officeDocument/2006/relationships/slideLayout" Target="../slideLayouts/slideLayout2.xml"/><Relationship Id="rId6" Type="http://schemas.openxmlformats.org/officeDocument/2006/relationships/hyperlink" Target="https://www.youtube.com/watch?v=3Bt1LvpZ1Oo" TargetMode="External"/><Relationship Id="rId5" Type="http://schemas.openxmlformats.org/officeDocument/2006/relationships/image" Target="../media/image41.jpeg"/><Relationship Id="rId10" Type="http://schemas.openxmlformats.org/officeDocument/2006/relationships/image" Target="../media/image44.png"/><Relationship Id="rId4" Type="http://schemas.openxmlformats.org/officeDocument/2006/relationships/hyperlink" Target="https://www.youtube.com/watch?v=dYFALyP2e7U" TargetMode="External"/><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4.png"/><Relationship Id="rId3" Type="http://schemas.openxmlformats.org/officeDocument/2006/relationships/image" Target="../media/image6.png"/><Relationship Id="rId7" Type="http://schemas.microsoft.com/office/2007/relationships/hdphoto" Target="../media/hdphoto2.wdp"/><Relationship Id="rId12"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0.jpe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8.png"/><Relationship Id="rId7" Type="http://schemas.openxmlformats.org/officeDocument/2006/relationships/image" Target="../media/image60.jpeg"/><Relationship Id="rId2" Type="http://schemas.openxmlformats.org/officeDocument/2006/relationships/hyperlink" Target="https://www.youtube.com/watch?v=TXTDa-ZTpkM" TargetMode="External"/><Relationship Id="rId1" Type="http://schemas.openxmlformats.org/officeDocument/2006/relationships/slideLayout" Target="../slideLayouts/slideLayout2.xml"/><Relationship Id="rId6" Type="http://schemas.openxmlformats.org/officeDocument/2006/relationships/hyperlink" Target="https://www.youtube.com/watch?v=3Bt1LvpZ1Oo" TargetMode="External"/><Relationship Id="rId5" Type="http://schemas.openxmlformats.org/officeDocument/2006/relationships/image" Target="../media/image59.jpeg"/><Relationship Id="rId10" Type="http://schemas.openxmlformats.org/officeDocument/2006/relationships/image" Target="../media/image63.jpeg"/><Relationship Id="rId4" Type="http://schemas.openxmlformats.org/officeDocument/2006/relationships/hyperlink" Target="https://www.youtube.com/watch?v=dYFALyP2e7U" TargetMode="External"/><Relationship Id="rId9" Type="http://schemas.openxmlformats.org/officeDocument/2006/relationships/image" Target="../media/image62.jpe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67.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49.jpg"/></Relationships>
</file>

<file path=ppt/slides/_rels/slide22.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3.png"/><Relationship Id="rId7" Type="http://schemas.openxmlformats.org/officeDocument/2006/relationships/hyperlink" Target="https://www.youtube.com/watch?v=TXTDa-ZTpkM" TargetMode="External"/><Relationship Id="rId12" Type="http://schemas.openxmlformats.org/officeDocument/2006/relationships/image" Target="../media/image79.jpe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hyperlink" Target="https://www.youtube.com/watch?v=3Bt1LvpZ1Oo" TargetMode="External"/><Relationship Id="rId5" Type="http://schemas.openxmlformats.org/officeDocument/2006/relationships/image" Target="../media/image75.jpeg"/><Relationship Id="rId10" Type="http://schemas.openxmlformats.org/officeDocument/2006/relationships/image" Target="../media/image78.jpeg"/><Relationship Id="rId4" Type="http://schemas.openxmlformats.org/officeDocument/2006/relationships/image" Target="../media/image74.jpeg"/><Relationship Id="rId9" Type="http://schemas.openxmlformats.org/officeDocument/2006/relationships/hyperlink" Target="https://www.youtube.com/watch?v=dYFALyP2e7U"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3.png"/><Relationship Id="rId7" Type="http://schemas.openxmlformats.org/officeDocument/2006/relationships/hyperlink" Target="https://www.youtube.com/watch?v=TXTDa-ZTpkM" TargetMode="External"/><Relationship Id="rId12" Type="http://schemas.openxmlformats.org/officeDocument/2006/relationships/image" Target="../media/image79.jpe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hyperlink" Target="https://www.youtube.com/watch?v=3Bt1LvpZ1Oo" TargetMode="External"/><Relationship Id="rId5" Type="http://schemas.openxmlformats.org/officeDocument/2006/relationships/image" Target="../media/image75.jpeg"/><Relationship Id="rId10" Type="http://schemas.openxmlformats.org/officeDocument/2006/relationships/image" Target="../media/image78.jpeg"/><Relationship Id="rId4" Type="http://schemas.openxmlformats.org/officeDocument/2006/relationships/image" Target="../media/image74.jpeg"/><Relationship Id="rId9" Type="http://schemas.openxmlformats.org/officeDocument/2006/relationships/hyperlink" Target="https://www.youtube.com/watch?v=dYFALyP2e7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J2BKd5e15Jc"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youtube.com/watch?v=TXTDa-ZTpkM" TargetMode="Externa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hyperlink" Target="https://www.youtube.com/watch?v=TXTDa-ZTpkM" TargetMode="External"/><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hyperlink" Target="https://www.youtube.com/watch?v=TXTDa-ZTpkM" TargetMode="External"/><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86.png"/></Relationships>
</file>

<file path=ppt/slides/_rels/slide3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www.youtube.com/watch?v=J2BKd5e15Jc" TargetMode="Externa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microsoft.com/office/2007/relationships/hdphoto" Target="../media/hdphoto3.wdp"/><Relationship Id="rId7" Type="http://schemas.openxmlformats.org/officeDocument/2006/relationships/image" Target="../media/image22.jp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98.jpeg"/><Relationship Id="rId7" Type="http://schemas.openxmlformats.org/officeDocument/2006/relationships/image" Target="../media/image101.jpe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00.jpeg"/><Relationship Id="rId4" Type="http://schemas.openxmlformats.org/officeDocument/2006/relationships/image" Target="../media/image99.jpeg"/></Relationships>
</file>

<file path=ppt/slides/_rels/slide42.xml.rels><?xml version="1.0" encoding="UTF-8" standalone="yes"?>
<Relationships xmlns="http://schemas.openxmlformats.org/package/2006/relationships"><Relationship Id="rId3" Type="http://schemas.openxmlformats.org/officeDocument/2006/relationships/image" Target="../media/image98.jpeg"/><Relationship Id="rId7" Type="http://schemas.openxmlformats.org/officeDocument/2006/relationships/image" Target="../media/image101.jpe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00.jpeg"/><Relationship Id="rId4" Type="http://schemas.openxmlformats.org/officeDocument/2006/relationships/image" Target="../media/image99.jpeg"/></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jpeg"/><Relationship Id="rId3" Type="http://schemas.openxmlformats.org/officeDocument/2006/relationships/image" Target="../media/image26.jpeg"/><Relationship Id="rId7" Type="http://schemas.openxmlformats.org/officeDocument/2006/relationships/hyperlink" Target="https://www.youtube.com/watch?v=dYFALyP2e7U" TargetMode="External"/><Relationship Id="rId12" Type="http://schemas.openxmlformats.org/officeDocument/2006/relationships/image" Target="../media/image3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1.jpeg"/><Relationship Id="rId5" Type="http://schemas.openxmlformats.org/officeDocument/2006/relationships/hyperlink" Target="https://www.youtube.com/watch?v=TXTDa-ZTpkM" TargetMode="External"/><Relationship Id="rId10" Type="http://schemas.openxmlformats.org/officeDocument/2006/relationships/image" Target="../media/image30.jpeg"/><Relationship Id="rId4" Type="http://schemas.openxmlformats.org/officeDocument/2006/relationships/image" Target="../media/image27.jpeg"/><Relationship Id="rId9" Type="http://schemas.openxmlformats.org/officeDocument/2006/relationships/hyperlink" Target="https://www.youtube.com/watch?v=3Bt1LvpZ1Oo" TargetMode="External"/><Relationship Id="rId1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Image result for kia grand carnival silver"/>
          <p:cNvSpPr>
            <a:spLocks noChangeAspect="1" noChangeArrowheads="1"/>
          </p:cNvSpPr>
          <p:nvPr/>
        </p:nvSpPr>
        <p:spPr bwMode="auto">
          <a:xfrm>
            <a:off x="3556866" y="340446"/>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10" name="AutoShape 2" descr="Image result for feed ducks at tarban creek hunters hill"/>
          <p:cNvSpPr>
            <a:spLocks noChangeAspect="1" noChangeArrowheads="1"/>
          </p:cNvSpPr>
          <p:nvPr/>
        </p:nvSpPr>
        <p:spPr bwMode="auto">
          <a:xfrm>
            <a:off x="3709266" y="49284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pSp>
        <p:nvGrpSpPr>
          <p:cNvPr id="11" name="Group 10"/>
          <p:cNvGrpSpPr/>
          <p:nvPr/>
        </p:nvGrpSpPr>
        <p:grpSpPr>
          <a:xfrm>
            <a:off x="2448834" y="492845"/>
            <a:ext cx="6625893" cy="5727845"/>
            <a:chOff x="259816" y="266321"/>
            <a:chExt cx="5573949" cy="4800600"/>
          </a:xfrm>
        </p:grpSpPr>
        <p:grpSp>
          <p:nvGrpSpPr>
            <p:cNvPr id="12" name="Group 9"/>
            <p:cNvGrpSpPr>
              <a:grpSpLocks/>
            </p:cNvGrpSpPr>
            <p:nvPr/>
          </p:nvGrpSpPr>
          <p:grpSpPr bwMode="auto">
            <a:xfrm>
              <a:off x="259816" y="266321"/>
              <a:ext cx="5573949" cy="4800600"/>
              <a:chOff x="381000" y="149118"/>
              <a:chExt cx="3699650" cy="3362439"/>
            </a:xfrm>
          </p:grpSpPr>
          <p:sp>
            <p:nvSpPr>
              <p:cNvPr id="16" name="Text Box 7"/>
              <p:cNvSpPr txBox="1">
                <a:spLocks noChangeArrowheads="1"/>
              </p:cNvSpPr>
              <p:nvPr/>
            </p:nvSpPr>
            <p:spPr bwMode="auto">
              <a:xfrm>
                <a:off x="381000" y="149118"/>
                <a:ext cx="3699650" cy="2907991"/>
              </a:xfrm>
              <a:prstGeom prst="rect">
                <a:avLst/>
              </a:prstGeom>
              <a:solidFill>
                <a:srgbClr val="FFFFFF"/>
              </a:solidFill>
              <a:ln w="31750">
                <a:solidFill>
                  <a:srgbClr val="000000"/>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1800"/>
              </a:p>
            </p:txBody>
          </p:sp>
          <p:sp>
            <p:nvSpPr>
              <p:cNvPr id="17" name="Text Box 8"/>
              <p:cNvSpPr txBox="1">
                <a:spLocks noChangeArrowheads="1"/>
              </p:cNvSpPr>
              <p:nvPr/>
            </p:nvSpPr>
            <p:spPr bwMode="auto">
              <a:xfrm>
                <a:off x="381000" y="3048000"/>
                <a:ext cx="3699650" cy="463557"/>
              </a:xfrm>
              <a:prstGeom prst="rect">
                <a:avLst/>
              </a:prstGeom>
              <a:solidFill>
                <a:srgbClr val="FFFF99"/>
              </a:solidFill>
              <a:ln w="31750">
                <a:solidFill>
                  <a:srgbClr val="000000"/>
                </a:solidFill>
                <a:miter lim="800000"/>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dirty="0" smtClean="0">
                    <a:latin typeface="Comic Sans MS" pitchFamily="66" charset="0"/>
                  </a:rPr>
                  <a:t>Blue Planet</a:t>
                </a:r>
                <a:endParaRPr lang="en-US" altLang="en-US" sz="3600" dirty="0">
                  <a:latin typeface="Comic Sans MS" pitchFamily="66" charset="0"/>
                </a:endParaRPr>
              </a:p>
            </p:txBody>
          </p:sp>
        </p:gr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7010" y="2821518"/>
              <a:ext cx="1913232" cy="1530585"/>
            </a:xfrm>
            <a:prstGeom prst="rect">
              <a:avLst/>
            </a:prstGeom>
          </p:spPr>
        </p:pic>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17010" y="353627"/>
              <a:ext cx="1913232" cy="2380586"/>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25828" y="365729"/>
              <a:ext cx="3425171" cy="3986374"/>
            </a:xfrm>
            <a:prstGeom prst="rect">
              <a:avLst/>
            </a:prstGeom>
          </p:spPr>
        </p:pic>
      </p:gr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96" y="8415"/>
            <a:ext cx="12192000" cy="6858000"/>
          </a:xfrm>
          <a:prstGeom prst="rect">
            <a:avLst/>
          </a:prstGeom>
        </p:spPr>
      </p:pic>
      <p:sp>
        <p:nvSpPr>
          <p:cNvPr id="18" name="TextBox 17"/>
          <p:cNvSpPr txBox="1"/>
          <p:nvPr/>
        </p:nvSpPr>
        <p:spPr>
          <a:xfrm>
            <a:off x="1757817" y="1528314"/>
            <a:ext cx="8676366" cy="2646878"/>
          </a:xfrm>
          <a:prstGeom prst="rect">
            <a:avLst/>
          </a:prstGeom>
          <a:noFill/>
        </p:spPr>
        <p:txBody>
          <a:bodyPr wrap="square" rtlCol="0">
            <a:spAutoFit/>
          </a:bodyPr>
          <a:lstStyle/>
          <a:p>
            <a:pPr algn="ctr"/>
            <a:r>
              <a:rPr lang="en-US" sz="16600" dirty="0" smtClean="0">
                <a:solidFill>
                  <a:schemeClr val="bg1"/>
                </a:solidFill>
                <a:latin typeface="Blackadder ITC" panose="04020505051007020D02" pitchFamily="82" charset="0"/>
              </a:rPr>
              <a:t>The Ocean</a:t>
            </a:r>
            <a:endParaRPr lang="en-AU" sz="16600" dirty="0">
              <a:solidFill>
                <a:schemeClr val="bg1"/>
              </a:solidFill>
              <a:latin typeface="Blackadder ITC" panose="04020505051007020D02" pitchFamily="82" charset="0"/>
            </a:endParaRPr>
          </a:p>
        </p:txBody>
      </p:sp>
    </p:spTree>
    <p:extLst>
      <p:ext uri="{BB962C8B-B14F-4D97-AF65-F5344CB8AC3E}">
        <p14:creationId xmlns:p14="http://schemas.microsoft.com/office/powerpoint/2010/main" val="3659973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3561"/>
            <a:ext cx="10093036" cy="1325563"/>
          </a:xfrm>
          <a:solidFill>
            <a:srgbClr val="F7FB5B"/>
          </a:solidFill>
          <a:ln>
            <a:solidFill>
              <a:schemeClr val="tx1"/>
            </a:solidFill>
          </a:ln>
        </p:spPr>
        <p:txBody>
          <a:bodyPr/>
          <a:lstStyle/>
          <a:p>
            <a:pPr algn="ctr"/>
            <a:r>
              <a:rPr lang="en-US" dirty="0" smtClean="0"/>
              <a:t>Seaweed is…</a:t>
            </a:r>
            <a:endParaRPr lang="en-AU" dirty="0"/>
          </a:p>
        </p:txBody>
      </p:sp>
      <p:grpSp>
        <p:nvGrpSpPr>
          <p:cNvPr id="11" name="Group 10"/>
          <p:cNvGrpSpPr/>
          <p:nvPr/>
        </p:nvGrpSpPr>
        <p:grpSpPr>
          <a:xfrm>
            <a:off x="10626437" y="120074"/>
            <a:ext cx="914400" cy="1702831"/>
            <a:chOff x="10626437" y="161638"/>
            <a:chExt cx="914400" cy="1702831"/>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26437" y="161638"/>
              <a:ext cx="914400" cy="1333500"/>
            </a:xfrm>
            <a:prstGeom prst="rect">
              <a:avLst/>
            </a:prstGeom>
            <a:ln>
              <a:solidFill>
                <a:schemeClr val="tx1"/>
              </a:solidFill>
            </a:ln>
          </p:spPr>
        </p:pic>
        <p:sp>
          <p:nvSpPr>
            <p:cNvPr id="10" name="TextBox 9"/>
            <p:cNvSpPr txBox="1"/>
            <p:nvPr/>
          </p:nvSpPr>
          <p:spPr>
            <a:xfrm>
              <a:off x="10626437" y="1495137"/>
              <a:ext cx="914400" cy="369332"/>
            </a:xfrm>
            <a:prstGeom prst="rect">
              <a:avLst/>
            </a:prstGeom>
            <a:solidFill>
              <a:srgbClr val="FFFF00"/>
            </a:solidFill>
            <a:ln>
              <a:solidFill>
                <a:schemeClr val="tx1"/>
              </a:solidFill>
            </a:ln>
          </p:spPr>
          <p:txBody>
            <a:bodyPr wrap="square" rtlCol="0">
              <a:spAutoFit/>
            </a:bodyPr>
            <a:lstStyle/>
            <a:p>
              <a:pPr algn="ctr"/>
              <a:r>
                <a:rPr lang="en-US" dirty="0" smtClean="0"/>
                <a:t>Flora</a:t>
              </a:r>
              <a:endParaRPr lang="en-AU" dirty="0"/>
            </a:p>
          </p:txBody>
        </p:sp>
      </p:grpSp>
      <p:sp>
        <p:nvSpPr>
          <p:cNvPr id="4" name="Rectangle 3"/>
          <p:cNvSpPr/>
          <p:nvPr/>
        </p:nvSpPr>
        <p:spPr>
          <a:xfrm>
            <a:off x="497305" y="2502568"/>
            <a:ext cx="2149642" cy="110690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497305" y="4954544"/>
            <a:ext cx="2149642" cy="110690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8237621" y="2984450"/>
            <a:ext cx="2149642" cy="110690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9026031" y="5426682"/>
            <a:ext cx="2149642" cy="110690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2504519" y="-229892"/>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green</a:t>
            </a:r>
            <a:endParaRPr lang="en-AU" sz="4000" dirty="0">
              <a:solidFill>
                <a:schemeClr val="tx1"/>
              </a:solidFill>
            </a:endParaRPr>
          </a:p>
        </p:txBody>
      </p:sp>
      <p:sp>
        <p:nvSpPr>
          <p:cNvPr id="18" name="Rectangle 17"/>
          <p:cNvSpPr/>
          <p:nvPr/>
        </p:nvSpPr>
        <p:spPr>
          <a:xfrm>
            <a:off x="-2504519" y="1103274"/>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dirty="0" smtClean="0">
                <a:solidFill>
                  <a:schemeClr val="tx1"/>
                </a:solidFill>
              </a:rPr>
              <a:t>purple</a:t>
            </a:r>
            <a:endParaRPr lang="en-AU" sz="4000" dirty="0">
              <a:solidFill>
                <a:schemeClr val="tx1"/>
              </a:solidFill>
            </a:endParaRPr>
          </a:p>
        </p:txBody>
      </p:sp>
      <p:sp>
        <p:nvSpPr>
          <p:cNvPr id="19" name="Rectangle 18"/>
          <p:cNvSpPr/>
          <p:nvPr/>
        </p:nvSpPr>
        <p:spPr>
          <a:xfrm>
            <a:off x="-2460369" y="4095806"/>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Found on land</a:t>
            </a:r>
            <a:endParaRPr lang="en-AU" sz="4000" dirty="0">
              <a:solidFill>
                <a:schemeClr val="tx1"/>
              </a:solidFill>
            </a:endParaRPr>
          </a:p>
        </p:txBody>
      </p:sp>
      <p:sp>
        <p:nvSpPr>
          <p:cNvPr id="20" name="Rectangle 19"/>
          <p:cNvSpPr/>
          <p:nvPr/>
        </p:nvSpPr>
        <p:spPr>
          <a:xfrm>
            <a:off x="-2441299" y="5426682"/>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Found in the sea</a:t>
            </a:r>
            <a:endParaRPr lang="en-AU" sz="4000" dirty="0">
              <a:solidFill>
                <a:schemeClr val="tx1"/>
              </a:solidFill>
            </a:endParaRPr>
          </a:p>
        </p:txBody>
      </p:sp>
      <p:sp>
        <p:nvSpPr>
          <p:cNvPr id="21" name="Rectangle 20"/>
          <p:cNvSpPr/>
          <p:nvPr/>
        </p:nvSpPr>
        <p:spPr>
          <a:xfrm>
            <a:off x="12479300" y="-229892"/>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flora</a:t>
            </a:r>
            <a:endParaRPr lang="en-AU" sz="4000" dirty="0">
              <a:solidFill>
                <a:schemeClr val="tx1"/>
              </a:solidFill>
            </a:endParaRPr>
          </a:p>
        </p:txBody>
      </p:sp>
      <p:sp>
        <p:nvSpPr>
          <p:cNvPr id="22" name="Rectangle 21"/>
          <p:cNvSpPr/>
          <p:nvPr/>
        </p:nvSpPr>
        <p:spPr>
          <a:xfrm>
            <a:off x="12479300" y="1103274"/>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fauna</a:t>
            </a:r>
            <a:endParaRPr lang="en-AU" sz="4000" dirty="0">
              <a:solidFill>
                <a:schemeClr val="tx1"/>
              </a:solidFill>
            </a:endParaRPr>
          </a:p>
        </p:txBody>
      </p:sp>
      <p:sp>
        <p:nvSpPr>
          <p:cNvPr id="23" name="Rectangle 22"/>
          <p:cNvSpPr/>
          <p:nvPr/>
        </p:nvSpPr>
        <p:spPr>
          <a:xfrm>
            <a:off x="12479300" y="4408865"/>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long</a:t>
            </a:r>
            <a:endParaRPr lang="en-AU" sz="4000" dirty="0">
              <a:solidFill>
                <a:schemeClr val="tx1"/>
              </a:solidFill>
            </a:endParaRPr>
          </a:p>
        </p:txBody>
      </p:sp>
      <p:sp>
        <p:nvSpPr>
          <p:cNvPr id="24" name="Rectangle 23"/>
          <p:cNvSpPr/>
          <p:nvPr/>
        </p:nvSpPr>
        <p:spPr>
          <a:xfrm>
            <a:off x="12479300" y="5751094"/>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short</a:t>
            </a:r>
            <a:endParaRPr lang="en-AU" sz="4000" dirty="0">
              <a:solidFill>
                <a:schemeClr val="tx1"/>
              </a:solidFill>
            </a:endParaRPr>
          </a:p>
        </p:txBody>
      </p:sp>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9624" y="2704204"/>
            <a:ext cx="3771902" cy="2401500"/>
          </a:xfrm>
          <a:prstGeom prst="rect">
            <a:avLst/>
          </a:prstGeom>
          <a:ln w="38100">
            <a:solidFill>
              <a:schemeClr val="bg1"/>
            </a:solidFill>
          </a:ln>
        </p:spPr>
      </p:pic>
      <p:sp>
        <p:nvSpPr>
          <p:cNvPr id="28" name="TextBox 27"/>
          <p:cNvSpPr txBox="1"/>
          <p:nvPr/>
        </p:nvSpPr>
        <p:spPr>
          <a:xfrm>
            <a:off x="3950574" y="5143015"/>
            <a:ext cx="3790952" cy="523220"/>
          </a:xfrm>
          <a:prstGeom prst="rect">
            <a:avLst/>
          </a:prstGeom>
          <a:solidFill>
            <a:srgbClr val="F7FB5B"/>
          </a:solidFill>
          <a:ln>
            <a:solidFill>
              <a:schemeClr val="bg1"/>
            </a:solidFill>
          </a:ln>
        </p:spPr>
        <p:txBody>
          <a:bodyPr wrap="square" rtlCol="0">
            <a:spAutoFit/>
          </a:bodyPr>
          <a:lstStyle/>
          <a:p>
            <a:pPr algn="ctr"/>
            <a:r>
              <a:rPr lang="en-US" sz="2800" dirty="0" smtClean="0"/>
              <a:t>seaweed</a:t>
            </a:r>
            <a:endParaRPr lang="en-AU" sz="2800" dirty="0"/>
          </a:p>
        </p:txBody>
      </p:sp>
    </p:spTree>
    <p:extLst>
      <p:ext uri="{BB962C8B-B14F-4D97-AF65-F5344CB8AC3E}">
        <p14:creationId xmlns:p14="http://schemas.microsoft.com/office/powerpoint/2010/main" val="3933794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3561"/>
            <a:ext cx="10093036" cy="1325563"/>
          </a:xfrm>
          <a:solidFill>
            <a:srgbClr val="F7FB5B"/>
          </a:solidFill>
          <a:ln>
            <a:solidFill>
              <a:schemeClr val="tx1"/>
            </a:solidFill>
          </a:ln>
        </p:spPr>
        <p:txBody>
          <a:bodyPr>
            <a:normAutofit/>
          </a:bodyPr>
          <a:lstStyle/>
          <a:p>
            <a:r>
              <a:rPr lang="en-US" sz="4000" dirty="0" smtClean="0"/>
              <a:t>In the ocean there are many types of fauna…</a:t>
            </a:r>
            <a:endParaRPr lang="en-AU" sz="4000" dirty="0"/>
          </a:p>
        </p:txBody>
      </p:sp>
      <p:sp>
        <p:nvSpPr>
          <p:cNvPr id="5" name="TextBox 4"/>
          <p:cNvSpPr txBox="1"/>
          <p:nvPr/>
        </p:nvSpPr>
        <p:spPr>
          <a:xfrm>
            <a:off x="76200" y="5751528"/>
            <a:ext cx="4181475" cy="523220"/>
          </a:xfrm>
          <a:prstGeom prst="rect">
            <a:avLst/>
          </a:prstGeom>
          <a:solidFill>
            <a:srgbClr val="F7FB5B"/>
          </a:solidFill>
          <a:ln>
            <a:solidFill>
              <a:schemeClr val="bg1"/>
            </a:solidFill>
          </a:ln>
        </p:spPr>
        <p:txBody>
          <a:bodyPr wrap="square" rtlCol="0">
            <a:spAutoFit/>
          </a:bodyPr>
          <a:lstStyle/>
          <a:p>
            <a:pPr algn="ctr"/>
            <a:r>
              <a:rPr lang="en-US" sz="2800" dirty="0" smtClean="0"/>
              <a:t>Puffer fish</a:t>
            </a:r>
            <a:endParaRPr lang="en-AU" sz="2800" dirty="0"/>
          </a:p>
        </p:txBody>
      </p:sp>
      <p:sp>
        <p:nvSpPr>
          <p:cNvPr id="7" name="TextBox 6"/>
          <p:cNvSpPr txBox="1"/>
          <p:nvPr/>
        </p:nvSpPr>
        <p:spPr>
          <a:xfrm>
            <a:off x="4476749" y="5758189"/>
            <a:ext cx="3648075" cy="523220"/>
          </a:xfrm>
          <a:prstGeom prst="rect">
            <a:avLst/>
          </a:prstGeom>
          <a:solidFill>
            <a:srgbClr val="F7FB5B"/>
          </a:solidFill>
          <a:ln>
            <a:solidFill>
              <a:schemeClr val="bg1"/>
            </a:solidFill>
          </a:ln>
        </p:spPr>
        <p:txBody>
          <a:bodyPr wrap="square" rtlCol="0">
            <a:spAutoFit/>
          </a:bodyPr>
          <a:lstStyle/>
          <a:p>
            <a:pPr algn="ctr"/>
            <a:r>
              <a:rPr lang="en-US" sz="2800" dirty="0" smtClean="0"/>
              <a:t>Hermit Crab</a:t>
            </a:r>
            <a:endParaRPr lang="en-AU" sz="2800" dirty="0"/>
          </a:p>
        </p:txBody>
      </p:sp>
      <p:sp>
        <p:nvSpPr>
          <p:cNvPr id="9" name="TextBox 8"/>
          <p:cNvSpPr txBox="1"/>
          <p:nvPr/>
        </p:nvSpPr>
        <p:spPr>
          <a:xfrm>
            <a:off x="8343898" y="5758189"/>
            <a:ext cx="3016828" cy="954107"/>
          </a:xfrm>
          <a:prstGeom prst="rect">
            <a:avLst/>
          </a:prstGeom>
          <a:solidFill>
            <a:srgbClr val="F7FB5B"/>
          </a:solidFill>
          <a:ln>
            <a:solidFill>
              <a:schemeClr val="bg1"/>
            </a:solidFill>
          </a:ln>
        </p:spPr>
        <p:txBody>
          <a:bodyPr wrap="square" rtlCol="0">
            <a:spAutoFit/>
          </a:bodyPr>
          <a:lstStyle/>
          <a:p>
            <a:pPr algn="ctr"/>
            <a:r>
              <a:rPr lang="en-US" sz="2800" dirty="0" smtClean="0"/>
              <a:t>Blue ringed octopus </a:t>
            </a:r>
            <a:endParaRPr lang="en-AU" sz="2800" dirty="0"/>
          </a:p>
        </p:txBody>
      </p:sp>
      <p:grpSp>
        <p:nvGrpSpPr>
          <p:cNvPr id="16" name="Group 15"/>
          <p:cNvGrpSpPr/>
          <p:nvPr/>
        </p:nvGrpSpPr>
        <p:grpSpPr>
          <a:xfrm>
            <a:off x="10432473" y="280637"/>
            <a:ext cx="1327176" cy="1458487"/>
            <a:chOff x="10432473" y="280637"/>
            <a:chExt cx="1327176" cy="1458487"/>
          </a:xfrm>
        </p:grpSpPr>
        <p:pic>
          <p:nvPicPr>
            <p:cNvPr id="12" name="Pictur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432473" y="280637"/>
              <a:ext cx="1327176" cy="1089155"/>
            </a:xfrm>
            <a:prstGeom prst="rect">
              <a:avLst/>
            </a:prstGeom>
            <a:ln>
              <a:solidFill>
                <a:schemeClr val="tx1"/>
              </a:solidFill>
            </a:ln>
          </p:spPr>
        </p:pic>
        <p:sp>
          <p:nvSpPr>
            <p:cNvPr id="13" name="TextBox 12"/>
            <p:cNvSpPr txBox="1"/>
            <p:nvPr/>
          </p:nvSpPr>
          <p:spPr>
            <a:xfrm flipH="1">
              <a:off x="10432473" y="1369792"/>
              <a:ext cx="1327176" cy="369332"/>
            </a:xfrm>
            <a:prstGeom prst="rect">
              <a:avLst/>
            </a:prstGeom>
            <a:solidFill>
              <a:srgbClr val="FFFF00"/>
            </a:solidFill>
            <a:ln>
              <a:solidFill>
                <a:schemeClr val="tx1"/>
              </a:solidFill>
            </a:ln>
          </p:spPr>
          <p:txBody>
            <a:bodyPr wrap="square" rtlCol="0">
              <a:spAutoFit/>
            </a:bodyPr>
            <a:lstStyle/>
            <a:p>
              <a:pPr algn="ctr"/>
              <a:r>
                <a:rPr lang="en-US" dirty="0" smtClean="0"/>
                <a:t>fauna</a:t>
              </a:r>
              <a:endParaRPr lang="en-AU" dirty="0"/>
            </a:p>
          </p:txBody>
        </p:sp>
      </p:grpSp>
      <p:sp>
        <p:nvSpPr>
          <p:cNvPr id="17" name="Rectangle 16"/>
          <p:cNvSpPr/>
          <p:nvPr/>
        </p:nvSpPr>
        <p:spPr>
          <a:xfrm>
            <a:off x="-1093718" y="6488668"/>
            <a:ext cx="184731" cy="369332"/>
          </a:xfrm>
          <a:prstGeom prst="rect">
            <a:avLst/>
          </a:prstGeom>
        </p:spPr>
        <p:txBody>
          <a:bodyPr wrap="none">
            <a:spAutoFit/>
          </a:bodyPr>
          <a:lstStyle/>
          <a:p>
            <a:endParaRPr lang="en-AU" dirty="0"/>
          </a:p>
        </p:txBody>
      </p:sp>
      <p:pic>
        <p:nvPicPr>
          <p:cNvPr id="19" name="Picture 18">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817" y="3408218"/>
            <a:ext cx="4171636" cy="2336116"/>
          </a:xfrm>
          <a:prstGeom prst="rect">
            <a:avLst/>
          </a:prstGeom>
          <a:ln>
            <a:solidFill>
              <a:schemeClr val="bg1"/>
            </a:solidFill>
          </a:ln>
        </p:spPr>
      </p:pic>
      <p:pic>
        <p:nvPicPr>
          <p:cNvPr id="20" name="Picture 19">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91711" y="3089564"/>
            <a:ext cx="3615454" cy="2661964"/>
          </a:xfrm>
          <a:prstGeom prst="rect">
            <a:avLst/>
          </a:prstGeom>
          <a:ln>
            <a:solidFill>
              <a:schemeClr val="bg1"/>
            </a:solidFill>
          </a:ln>
        </p:spPr>
      </p:pic>
      <p:pic>
        <p:nvPicPr>
          <p:cNvPr id="21" name="Picture 20">
            <a:hlinkClick r:id="rId7"/>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rot="5400000">
            <a:off x="7981449" y="2365055"/>
            <a:ext cx="3739028" cy="3019526"/>
          </a:xfrm>
          <a:prstGeom prst="rect">
            <a:avLst/>
          </a:prstGeom>
          <a:ln>
            <a:solidFill>
              <a:schemeClr val="bg1"/>
            </a:solidFill>
          </a:ln>
        </p:spPr>
      </p:pic>
      <p:sp>
        <p:nvSpPr>
          <p:cNvPr id="14" name="TextBox 13"/>
          <p:cNvSpPr txBox="1"/>
          <p:nvPr/>
        </p:nvSpPr>
        <p:spPr>
          <a:xfrm>
            <a:off x="4159728" y="1784568"/>
            <a:ext cx="4181472" cy="584775"/>
          </a:xfrm>
          <a:prstGeom prst="rect">
            <a:avLst/>
          </a:prstGeom>
          <a:solidFill>
            <a:srgbClr val="FFFF00"/>
          </a:solidFill>
          <a:ln>
            <a:solidFill>
              <a:schemeClr val="tx1"/>
            </a:solidFill>
          </a:ln>
        </p:spPr>
        <p:txBody>
          <a:bodyPr wrap="square" rtlCol="0">
            <a:spAutoFit/>
          </a:bodyPr>
          <a:lstStyle/>
          <a:p>
            <a:pPr algn="ctr"/>
            <a:r>
              <a:rPr lang="en-US" sz="3200" dirty="0" smtClean="0"/>
              <a:t>Nouns</a:t>
            </a:r>
            <a:endParaRPr lang="en-AU" sz="3200" dirty="0"/>
          </a:p>
        </p:txBody>
      </p:sp>
      <p:pic>
        <p:nvPicPr>
          <p:cNvPr id="15" name="Picture 14"/>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391584" y="1899148"/>
            <a:ext cx="1578101" cy="1318882"/>
          </a:xfrm>
          <a:prstGeom prst="rect">
            <a:avLst/>
          </a:prstGeom>
        </p:spPr>
      </p:pic>
    </p:spTree>
    <p:extLst>
      <p:ext uri="{BB962C8B-B14F-4D97-AF65-F5344CB8AC3E}">
        <p14:creationId xmlns:p14="http://schemas.microsoft.com/office/powerpoint/2010/main" val="3695608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anim calcmode="lin" valueType="num">
                                      <p:cBhvr>
                                        <p:cTn id="15" dur="2000" fill="hold"/>
                                        <p:tgtEl>
                                          <p:spTgt spid="15"/>
                                        </p:tgtEl>
                                        <p:attrNameLst>
                                          <p:attrName>ppt_w</p:attrName>
                                        </p:attrNameLst>
                                      </p:cBhvr>
                                      <p:tavLst>
                                        <p:tav tm="0" fmla="#ppt_w*sin(2.5*pi*$)">
                                          <p:val>
                                            <p:fltVal val="0"/>
                                          </p:val>
                                        </p:tav>
                                        <p:tav tm="100000">
                                          <p:val>
                                            <p:fltVal val="1"/>
                                          </p:val>
                                        </p:tav>
                                      </p:tavLst>
                                    </p:anim>
                                    <p:anim calcmode="lin" valueType="num">
                                      <p:cBhvr>
                                        <p:cTn id="16" dur="2000" fill="hold"/>
                                        <p:tgtEl>
                                          <p:spTgt spid="15"/>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anim calcmode="lin" valueType="num">
                                      <p:cBhvr>
                                        <p:cTn id="20" dur="2000" fill="hold"/>
                                        <p:tgtEl>
                                          <p:spTgt spid="14"/>
                                        </p:tgtEl>
                                        <p:attrNameLst>
                                          <p:attrName>ppt_w</p:attrName>
                                        </p:attrNameLst>
                                      </p:cBhvr>
                                      <p:tavLst>
                                        <p:tav tm="0" fmla="#ppt_w*sin(2.5*pi*$)">
                                          <p:val>
                                            <p:fltVal val="0"/>
                                          </p:val>
                                        </p:tav>
                                        <p:tav tm="100000">
                                          <p:val>
                                            <p:fltVal val="1"/>
                                          </p:val>
                                        </p:tav>
                                      </p:tavLst>
                                    </p:anim>
                                    <p:anim calcmode="lin" valueType="num">
                                      <p:cBhvr>
                                        <p:cTn id="21"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par>
                                <p:cTn id="27" presetID="6" presetClass="entr" presetSubtype="16"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76350" y="247361"/>
            <a:ext cx="9048750" cy="1325563"/>
          </a:xfrm>
          <a:solidFill>
            <a:srgbClr val="F7FB5B"/>
          </a:solidFill>
          <a:ln>
            <a:solidFill>
              <a:schemeClr val="tx1"/>
            </a:solidFill>
          </a:ln>
        </p:spPr>
        <p:txBody>
          <a:bodyPr/>
          <a:lstStyle/>
          <a:p>
            <a:pPr algn="ctr"/>
            <a:r>
              <a:rPr lang="en-US" dirty="0" smtClean="0"/>
              <a:t>Nouns and Verbs</a:t>
            </a:r>
            <a:endParaRPr lang="en-AU" dirty="0"/>
          </a:p>
        </p:txBody>
      </p:sp>
      <p:sp>
        <p:nvSpPr>
          <p:cNvPr id="5" name="TextBox 4"/>
          <p:cNvSpPr txBox="1"/>
          <p:nvPr/>
        </p:nvSpPr>
        <p:spPr>
          <a:xfrm>
            <a:off x="2164682" y="1895406"/>
            <a:ext cx="8160418" cy="523220"/>
          </a:xfrm>
          <a:prstGeom prst="rect">
            <a:avLst/>
          </a:prstGeom>
          <a:solidFill>
            <a:srgbClr val="F7FB5B"/>
          </a:solidFill>
          <a:ln>
            <a:solidFill>
              <a:schemeClr val="bg1"/>
            </a:solidFill>
          </a:ln>
        </p:spPr>
        <p:txBody>
          <a:bodyPr wrap="square" rtlCol="0">
            <a:spAutoFit/>
          </a:bodyPr>
          <a:lstStyle/>
          <a:p>
            <a:pPr algn="ctr"/>
            <a:r>
              <a:rPr lang="en-US" sz="2800" dirty="0" smtClean="0"/>
              <a:t>Animals</a:t>
            </a:r>
            <a:endParaRPr lang="en-AU" sz="2800" dirty="0"/>
          </a:p>
        </p:txBody>
      </p:sp>
      <p:sp>
        <p:nvSpPr>
          <p:cNvPr id="7" name="TextBox 6"/>
          <p:cNvSpPr txBox="1"/>
          <p:nvPr/>
        </p:nvSpPr>
        <p:spPr>
          <a:xfrm>
            <a:off x="164432" y="3369758"/>
            <a:ext cx="2819400" cy="523220"/>
          </a:xfrm>
          <a:prstGeom prst="rect">
            <a:avLst/>
          </a:prstGeom>
          <a:solidFill>
            <a:srgbClr val="00B050"/>
          </a:solidFill>
          <a:ln>
            <a:solidFill>
              <a:schemeClr val="bg1"/>
            </a:solidFill>
          </a:ln>
        </p:spPr>
        <p:txBody>
          <a:bodyPr wrap="square" rtlCol="0">
            <a:spAutoFit/>
          </a:bodyPr>
          <a:lstStyle/>
          <a:p>
            <a:pPr algn="ctr"/>
            <a:r>
              <a:rPr lang="en-US" sz="2800" dirty="0" smtClean="0"/>
              <a:t>The puffer fish</a:t>
            </a:r>
            <a:endParaRPr lang="en-AU" sz="2800" dirty="0"/>
          </a:p>
        </p:txBody>
      </p:sp>
      <p:sp>
        <p:nvSpPr>
          <p:cNvPr id="8" name="TextBox 7"/>
          <p:cNvSpPr txBox="1"/>
          <p:nvPr/>
        </p:nvSpPr>
        <p:spPr>
          <a:xfrm>
            <a:off x="4412582" y="3369758"/>
            <a:ext cx="3988468" cy="523220"/>
          </a:xfrm>
          <a:prstGeom prst="rect">
            <a:avLst/>
          </a:prstGeom>
          <a:solidFill>
            <a:srgbClr val="FFFF00"/>
          </a:solidFill>
          <a:ln>
            <a:solidFill>
              <a:schemeClr val="bg1"/>
            </a:solidFill>
          </a:ln>
        </p:spPr>
        <p:txBody>
          <a:bodyPr wrap="square" rtlCol="0">
            <a:spAutoFit/>
          </a:bodyPr>
          <a:lstStyle/>
          <a:p>
            <a:pPr algn="ctr"/>
            <a:r>
              <a:rPr lang="en-US" sz="2800" dirty="0" smtClean="0"/>
              <a:t>growing.</a:t>
            </a:r>
            <a:endParaRPr lang="en-AU" sz="2800" dirty="0"/>
          </a:p>
        </p:txBody>
      </p:sp>
      <p:pic>
        <p:nvPicPr>
          <p:cNvPr id="10" name="Picture 9">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0732" y="2571751"/>
            <a:ext cx="2359336" cy="1321228"/>
          </a:xfrm>
          <a:prstGeom prst="rect">
            <a:avLst/>
          </a:prstGeom>
          <a:ln>
            <a:solidFill>
              <a:schemeClr val="bg1"/>
            </a:solidFill>
          </a:ln>
        </p:spPr>
      </p:pic>
      <p:sp>
        <p:nvSpPr>
          <p:cNvPr id="11" name="TextBox 10"/>
          <p:cNvSpPr txBox="1"/>
          <p:nvPr/>
        </p:nvSpPr>
        <p:spPr>
          <a:xfrm>
            <a:off x="164432" y="4844110"/>
            <a:ext cx="2819400" cy="523220"/>
          </a:xfrm>
          <a:prstGeom prst="rect">
            <a:avLst/>
          </a:prstGeom>
          <a:solidFill>
            <a:srgbClr val="00B050"/>
          </a:solidFill>
          <a:ln>
            <a:solidFill>
              <a:schemeClr val="bg1"/>
            </a:solidFill>
          </a:ln>
        </p:spPr>
        <p:txBody>
          <a:bodyPr wrap="square" rtlCol="0">
            <a:spAutoFit/>
          </a:bodyPr>
          <a:lstStyle/>
          <a:p>
            <a:pPr algn="ctr"/>
            <a:r>
              <a:rPr lang="en-US" sz="2800" dirty="0" smtClean="0"/>
              <a:t>The hermit crab </a:t>
            </a:r>
            <a:endParaRPr lang="en-AU" sz="2800" dirty="0"/>
          </a:p>
        </p:txBody>
      </p:sp>
      <p:sp>
        <p:nvSpPr>
          <p:cNvPr id="12" name="TextBox 11"/>
          <p:cNvSpPr txBox="1"/>
          <p:nvPr/>
        </p:nvSpPr>
        <p:spPr>
          <a:xfrm>
            <a:off x="4412582" y="4844110"/>
            <a:ext cx="3988468" cy="523220"/>
          </a:xfrm>
          <a:prstGeom prst="rect">
            <a:avLst/>
          </a:prstGeom>
          <a:solidFill>
            <a:srgbClr val="FFFF00"/>
          </a:solidFill>
          <a:ln>
            <a:solidFill>
              <a:schemeClr val="bg1"/>
            </a:solidFill>
          </a:ln>
        </p:spPr>
        <p:txBody>
          <a:bodyPr wrap="square" rtlCol="0">
            <a:spAutoFit/>
          </a:bodyPr>
          <a:lstStyle/>
          <a:p>
            <a:pPr algn="ctr"/>
            <a:r>
              <a:rPr lang="en-US" sz="2800" dirty="0" smtClean="0"/>
              <a:t>shuffling.</a:t>
            </a:r>
            <a:endParaRPr lang="en-AU" sz="2800" dirty="0"/>
          </a:p>
        </p:txBody>
      </p:sp>
      <p:pic>
        <p:nvPicPr>
          <p:cNvPr id="13" name="Picture 12">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60732" y="3902053"/>
            <a:ext cx="1990127" cy="1465278"/>
          </a:xfrm>
          <a:prstGeom prst="rect">
            <a:avLst/>
          </a:prstGeom>
          <a:ln>
            <a:solidFill>
              <a:schemeClr val="bg1"/>
            </a:solidFill>
          </a:ln>
        </p:spPr>
      </p:pic>
      <p:sp>
        <p:nvSpPr>
          <p:cNvPr id="14" name="TextBox 13"/>
          <p:cNvSpPr txBox="1"/>
          <p:nvPr/>
        </p:nvSpPr>
        <p:spPr>
          <a:xfrm>
            <a:off x="164432" y="6318461"/>
            <a:ext cx="2819400" cy="523221"/>
          </a:xfrm>
          <a:prstGeom prst="rect">
            <a:avLst/>
          </a:prstGeom>
          <a:solidFill>
            <a:srgbClr val="00B050"/>
          </a:solidFill>
          <a:ln>
            <a:solidFill>
              <a:schemeClr val="bg1"/>
            </a:solidFill>
          </a:ln>
        </p:spPr>
        <p:txBody>
          <a:bodyPr wrap="square" rtlCol="0">
            <a:spAutoFit/>
          </a:bodyPr>
          <a:lstStyle/>
          <a:p>
            <a:pPr algn="ctr"/>
            <a:r>
              <a:rPr lang="en-US" sz="2800" dirty="0" smtClean="0"/>
              <a:t>The octopus</a:t>
            </a:r>
            <a:endParaRPr lang="en-AU" sz="2800" dirty="0"/>
          </a:p>
        </p:txBody>
      </p:sp>
      <p:sp>
        <p:nvSpPr>
          <p:cNvPr id="15" name="TextBox 14"/>
          <p:cNvSpPr txBox="1"/>
          <p:nvPr/>
        </p:nvSpPr>
        <p:spPr>
          <a:xfrm>
            <a:off x="4412582" y="6318463"/>
            <a:ext cx="3988468" cy="523220"/>
          </a:xfrm>
          <a:prstGeom prst="rect">
            <a:avLst/>
          </a:prstGeom>
          <a:solidFill>
            <a:srgbClr val="FFFF00"/>
          </a:solidFill>
          <a:ln>
            <a:solidFill>
              <a:schemeClr val="bg1"/>
            </a:solidFill>
          </a:ln>
        </p:spPr>
        <p:txBody>
          <a:bodyPr wrap="square" rtlCol="0">
            <a:spAutoFit/>
          </a:bodyPr>
          <a:lstStyle/>
          <a:p>
            <a:pPr algn="ctr"/>
            <a:r>
              <a:rPr lang="en-US" sz="2800" dirty="0" smtClean="0"/>
              <a:t>swimming.</a:t>
            </a:r>
            <a:endParaRPr lang="en-AU" sz="2800" dirty="0"/>
          </a:p>
        </p:txBody>
      </p:sp>
      <p:pic>
        <p:nvPicPr>
          <p:cNvPr id="16" name="Picture 15">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8514650" y="5522490"/>
            <a:ext cx="1518290" cy="1226125"/>
          </a:xfrm>
          <a:prstGeom prst="rect">
            <a:avLst/>
          </a:prstGeom>
          <a:ln>
            <a:solidFill>
              <a:schemeClr val="bg1"/>
            </a:solidFill>
          </a:ln>
        </p:spPr>
      </p:pic>
      <p:grpSp>
        <p:nvGrpSpPr>
          <p:cNvPr id="17" name="Group 16"/>
          <p:cNvGrpSpPr/>
          <p:nvPr/>
        </p:nvGrpSpPr>
        <p:grpSpPr>
          <a:xfrm>
            <a:off x="10432473" y="280637"/>
            <a:ext cx="1327176" cy="1458487"/>
            <a:chOff x="10432473" y="280637"/>
            <a:chExt cx="1327176" cy="1458487"/>
          </a:xfrm>
        </p:grpSpPr>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432473" y="280637"/>
              <a:ext cx="1327176" cy="1089155"/>
            </a:xfrm>
            <a:prstGeom prst="rect">
              <a:avLst/>
            </a:prstGeom>
            <a:ln>
              <a:solidFill>
                <a:schemeClr val="tx1"/>
              </a:solidFill>
            </a:ln>
          </p:spPr>
        </p:pic>
        <p:sp>
          <p:nvSpPr>
            <p:cNvPr id="19" name="TextBox 18"/>
            <p:cNvSpPr txBox="1"/>
            <p:nvPr/>
          </p:nvSpPr>
          <p:spPr>
            <a:xfrm flipH="1">
              <a:off x="10432473" y="1369792"/>
              <a:ext cx="1327176" cy="369332"/>
            </a:xfrm>
            <a:prstGeom prst="rect">
              <a:avLst/>
            </a:prstGeom>
            <a:solidFill>
              <a:srgbClr val="FFFF00"/>
            </a:solidFill>
            <a:ln>
              <a:solidFill>
                <a:schemeClr val="tx1"/>
              </a:solidFill>
            </a:ln>
          </p:spPr>
          <p:txBody>
            <a:bodyPr wrap="square" rtlCol="0">
              <a:spAutoFit/>
            </a:bodyPr>
            <a:lstStyle/>
            <a:p>
              <a:pPr algn="ctr"/>
              <a:r>
                <a:rPr lang="en-US" dirty="0" smtClean="0"/>
                <a:t>fauna</a:t>
              </a:r>
              <a:endParaRPr lang="en-AU" dirty="0"/>
            </a:p>
          </p:txBody>
        </p:sp>
      </p:grpSp>
      <p:sp>
        <p:nvSpPr>
          <p:cNvPr id="2" name="Rectangle 1"/>
          <p:cNvSpPr/>
          <p:nvPr/>
        </p:nvSpPr>
        <p:spPr>
          <a:xfrm>
            <a:off x="3267577" y="3345695"/>
            <a:ext cx="534402" cy="523220"/>
          </a:xfrm>
          <a:prstGeom prst="rect">
            <a:avLst/>
          </a:prstGeom>
          <a:solidFill>
            <a:schemeClr val="accent2">
              <a:lumMod val="40000"/>
              <a:lumOff val="60000"/>
            </a:schemeClr>
          </a:solidFill>
        </p:spPr>
        <p:txBody>
          <a:bodyPr wrap="square">
            <a:spAutoFit/>
          </a:bodyPr>
          <a:lstStyle/>
          <a:p>
            <a:r>
              <a:rPr lang="en-US" sz="2800" dirty="0"/>
              <a:t>is</a:t>
            </a:r>
            <a:endParaRPr lang="en-AU" sz="2800" dirty="0"/>
          </a:p>
        </p:txBody>
      </p:sp>
      <p:sp>
        <p:nvSpPr>
          <p:cNvPr id="20" name="Rectangle 19"/>
          <p:cNvSpPr/>
          <p:nvPr/>
        </p:nvSpPr>
        <p:spPr>
          <a:xfrm>
            <a:off x="3334753" y="4832078"/>
            <a:ext cx="534402" cy="523220"/>
          </a:xfrm>
          <a:prstGeom prst="rect">
            <a:avLst/>
          </a:prstGeom>
          <a:solidFill>
            <a:schemeClr val="accent2">
              <a:lumMod val="40000"/>
              <a:lumOff val="60000"/>
            </a:schemeClr>
          </a:solidFill>
        </p:spPr>
        <p:txBody>
          <a:bodyPr wrap="square">
            <a:spAutoFit/>
          </a:bodyPr>
          <a:lstStyle/>
          <a:p>
            <a:r>
              <a:rPr lang="en-US" sz="2800" dirty="0"/>
              <a:t>is</a:t>
            </a:r>
            <a:endParaRPr lang="en-AU" sz="2800" dirty="0"/>
          </a:p>
        </p:txBody>
      </p:sp>
      <p:sp>
        <p:nvSpPr>
          <p:cNvPr id="21" name="Rectangle 20"/>
          <p:cNvSpPr/>
          <p:nvPr/>
        </p:nvSpPr>
        <p:spPr>
          <a:xfrm>
            <a:off x="3334753" y="6318461"/>
            <a:ext cx="534402" cy="523220"/>
          </a:xfrm>
          <a:prstGeom prst="rect">
            <a:avLst/>
          </a:prstGeom>
          <a:solidFill>
            <a:schemeClr val="accent2">
              <a:lumMod val="40000"/>
              <a:lumOff val="60000"/>
            </a:schemeClr>
          </a:solidFill>
        </p:spPr>
        <p:txBody>
          <a:bodyPr wrap="square">
            <a:spAutoFit/>
          </a:bodyPr>
          <a:lstStyle/>
          <a:p>
            <a:r>
              <a:rPr lang="en-US" sz="2800" dirty="0"/>
              <a:t>is</a:t>
            </a:r>
            <a:endParaRPr lang="en-AU" sz="2800" dirty="0"/>
          </a:p>
        </p:txBody>
      </p:sp>
      <p:sp>
        <p:nvSpPr>
          <p:cNvPr id="3" name="TextBox 2"/>
          <p:cNvSpPr txBox="1"/>
          <p:nvPr/>
        </p:nvSpPr>
        <p:spPr>
          <a:xfrm>
            <a:off x="6104810" y="3071354"/>
            <a:ext cx="604012" cy="369332"/>
          </a:xfrm>
          <a:prstGeom prst="rect">
            <a:avLst/>
          </a:prstGeom>
          <a:noFill/>
        </p:spPr>
        <p:txBody>
          <a:bodyPr wrap="none" rtlCol="0">
            <a:spAutoFit/>
          </a:bodyPr>
          <a:lstStyle/>
          <a:p>
            <a:r>
              <a:rPr lang="en-US" dirty="0" smtClean="0"/>
              <a:t>verb</a:t>
            </a:r>
            <a:endParaRPr lang="en-AU" dirty="0"/>
          </a:p>
        </p:txBody>
      </p:sp>
      <p:sp>
        <p:nvSpPr>
          <p:cNvPr id="22" name="TextBox 21"/>
          <p:cNvSpPr txBox="1"/>
          <p:nvPr/>
        </p:nvSpPr>
        <p:spPr>
          <a:xfrm>
            <a:off x="6215314" y="4451631"/>
            <a:ext cx="604012" cy="369332"/>
          </a:xfrm>
          <a:prstGeom prst="rect">
            <a:avLst/>
          </a:prstGeom>
          <a:noFill/>
        </p:spPr>
        <p:txBody>
          <a:bodyPr wrap="none" rtlCol="0">
            <a:spAutoFit/>
          </a:bodyPr>
          <a:lstStyle/>
          <a:p>
            <a:r>
              <a:rPr lang="en-US" dirty="0" smtClean="0"/>
              <a:t>verb</a:t>
            </a:r>
            <a:endParaRPr lang="en-AU" dirty="0"/>
          </a:p>
        </p:txBody>
      </p:sp>
      <p:sp>
        <p:nvSpPr>
          <p:cNvPr id="23" name="TextBox 22"/>
          <p:cNvSpPr txBox="1"/>
          <p:nvPr/>
        </p:nvSpPr>
        <p:spPr>
          <a:xfrm>
            <a:off x="6167188" y="5925982"/>
            <a:ext cx="604012" cy="369332"/>
          </a:xfrm>
          <a:prstGeom prst="rect">
            <a:avLst/>
          </a:prstGeom>
          <a:noFill/>
        </p:spPr>
        <p:txBody>
          <a:bodyPr wrap="none" rtlCol="0">
            <a:spAutoFit/>
          </a:bodyPr>
          <a:lstStyle/>
          <a:p>
            <a:r>
              <a:rPr lang="en-US" dirty="0" smtClean="0"/>
              <a:t>verb</a:t>
            </a:r>
            <a:endParaRPr lang="en-AU" dirty="0"/>
          </a:p>
        </p:txBody>
      </p:sp>
      <p:sp>
        <p:nvSpPr>
          <p:cNvPr id="24" name="TextBox 23"/>
          <p:cNvSpPr txBox="1"/>
          <p:nvPr/>
        </p:nvSpPr>
        <p:spPr>
          <a:xfrm>
            <a:off x="1120822" y="3006125"/>
            <a:ext cx="842210" cy="369332"/>
          </a:xfrm>
          <a:prstGeom prst="rect">
            <a:avLst/>
          </a:prstGeom>
          <a:noFill/>
        </p:spPr>
        <p:txBody>
          <a:bodyPr wrap="square" rtlCol="0">
            <a:spAutoFit/>
          </a:bodyPr>
          <a:lstStyle/>
          <a:p>
            <a:r>
              <a:rPr lang="en-US" dirty="0" smtClean="0"/>
              <a:t>Noun</a:t>
            </a:r>
            <a:endParaRPr lang="en-AU" dirty="0"/>
          </a:p>
        </p:txBody>
      </p:sp>
      <p:sp>
        <p:nvSpPr>
          <p:cNvPr id="25" name="TextBox 24"/>
          <p:cNvSpPr txBox="1"/>
          <p:nvPr/>
        </p:nvSpPr>
        <p:spPr>
          <a:xfrm>
            <a:off x="1276350" y="5925982"/>
            <a:ext cx="917347" cy="369332"/>
          </a:xfrm>
          <a:prstGeom prst="rect">
            <a:avLst/>
          </a:prstGeom>
          <a:noFill/>
        </p:spPr>
        <p:txBody>
          <a:bodyPr wrap="square" rtlCol="0">
            <a:spAutoFit/>
          </a:bodyPr>
          <a:lstStyle/>
          <a:p>
            <a:r>
              <a:rPr lang="en-US" dirty="0" smtClean="0"/>
              <a:t>Noun</a:t>
            </a:r>
            <a:endParaRPr lang="en-AU" dirty="0"/>
          </a:p>
        </p:txBody>
      </p:sp>
      <p:sp>
        <p:nvSpPr>
          <p:cNvPr id="26" name="TextBox 25"/>
          <p:cNvSpPr txBox="1"/>
          <p:nvPr/>
        </p:nvSpPr>
        <p:spPr>
          <a:xfrm>
            <a:off x="1244358" y="4517594"/>
            <a:ext cx="917347" cy="369332"/>
          </a:xfrm>
          <a:prstGeom prst="rect">
            <a:avLst/>
          </a:prstGeom>
          <a:noFill/>
        </p:spPr>
        <p:txBody>
          <a:bodyPr wrap="square" rtlCol="0">
            <a:spAutoFit/>
          </a:bodyPr>
          <a:lstStyle/>
          <a:p>
            <a:r>
              <a:rPr lang="en-US" dirty="0" smtClean="0"/>
              <a:t>Noun</a:t>
            </a:r>
            <a:endParaRPr lang="en-AU" dirty="0"/>
          </a:p>
        </p:txBody>
      </p:sp>
      <p:pic>
        <p:nvPicPr>
          <p:cNvPr id="27" name="Picture 26"/>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819326" y="2646998"/>
            <a:ext cx="784730" cy="674949"/>
          </a:xfrm>
          <a:prstGeom prst="rect">
            <a:avLst/>
          </a:prstGeom>
        </p:spPr>
      </p:pic>
      <p:pic>
        <p:nvPicPr>
          <p:cNvPr id="28" name="Picture 27"/>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767297" y="2671061"/>
            <a:ext cx="788816" cy="659245"/>
          </a:xfrm>
          <a:prstGeom prst="rect">
            <a:avLst/>
          </a:prstGeom>
        </p:spPr>
      </p:pic>
      <p:pic>
        <p:nvPicPr>
          <p:cNvPr id="29" name="Picture 2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079008" y="4098264"/>
            <a:ext cx="784730" cy="674949"/>
          </a:xfrm>
          <a:prstGeom prst="rect">
            <a:avLst/>
          </a:prstGeom>
        </p:spPr>
      </p:pic>
      <p:pic>
        <p:nvPicPr>
          <p:cNvPr id="30" name="Picture 29"/>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26979" y="4122327"/>
            <a:ext cx="788816" cy="659245"/>
          </a:xfrm>
          <a:prstGeom prst="rect">
            <a:avLst/>
          </a:prstGeom>
        </p:spPr>
      </p:pic>
      <p:pic>
        <p:nvPicPr>
          <p:cNvPr id="31" name="Picture 30"/>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996097" y="5623121"/>
            <a:ext cx="784730" cy="674949"/>
          </a:xfrm>
          <a:prstGeom prst="rect">
            <a:avLst/>
          </a:prstGeom>
        </p:spPr>
      </p:pic>
      <p:pic>
        <p:nvPicPr>
          <p:cNvPr id="32" name="Picture 31"/>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44068" y="5647184"/>
            <a:ext cx="788816" cy="659245"/>
          </a:xfrm>
          <a:prstGeom prst="rect">
            <a:avLst/>
          </a:prstGeom>
        </p:spPr>
      </p:pic>
    </p:spTree>
    <p:extLst>
      <p:ext uri="{BB962C8B-B14F-4D97-AF65-F5344CB8AC3E}">
        <p14:creationId xmlns:p14="http://schemas.microsoft.com/office/powerpoint/2010/main" val="366483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par>
                                <p:cTn id="39" presetID="22" presetClass="entr" presetSubtype="4"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par>
                                <p:cTn id="53" presetID="22" presetClass="entr" presetSubtype="4"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00"/>
                                        <p:tgtEl>
                                          <p:spTgt spid="12"/>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500"/>
                                        <p:tgtEl>
                                          <p:spTgt spid="22"/>
                                        </p:tgtEl>
                                      </p:cBhvr>
                                    </p:animEffect>
                                  </p:childTnLst>
                                </p:cTn>
                              </p:par>
                              <p:par>
                                <p:cTn id="69" presetID="22" presetClass="entr" presetSubtype="4"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00"/>
                                        <p:tgtEl>
                                          <p:spTgt spid="13"/>
                                        </p:tgtEl>
                                      </p:cBhvr>
                                    </p:animEffect>
                                  </p:childTnLst>
                                </p:cTn>
                              </p:par>
                              <p:par>
                                <p:cTn id="72" presetID="22" presetClass="entr" presetSubtype="4"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down)">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00"/>
                                        <p:tgtEl>
                                          <p:spTgt spid="1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par>
                                <p:cTn id="83" presetID="22" presetClass="entr" presetSubtype="4"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down)">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wipe(down)">
                                      <p:cBhvr>
                                        <p:cTn id="90" dur="500"/>
                                        <p:tgtEl>
                                          <p:spTgt spid="21"/>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00"/>
                                        <p:tgtEl>
                                          <p:spTgt spid="15"/>
                                        </p:tgtEl>
                                      </p:cBhvr>
                                    </p:animEffect>
                                  </p:childTnLst>
                                </p:cTn>
                              </p:par>
                              <p:par>
                                <p:cTn id="96" presetID="22" presetClass="entr" presetSubtype="4" fill="hold"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wipe(down)">
                                      <p:cBhvr>
                                        <p:cTn id="98" dur="500"/>
                                        <p:tgtEl>
                                          <p:spTgt spid="16"/>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wipe(down)">
                                      <p:cBhvr>
                                        <p:cTn id="101" dur="500"/>
                                        <p:tgtEl>
                                          <p:spTgt spid="23"/>
                                        </p:tgtEl>
                                      </p:cBhvr>
                                    </p:animEffect>
                                  </p:childTnLst>
                                </p:cTn>
                              </p:par>
                              <p:par>
                                <p:cTn id="102" presetID="22" presetClass="entr" presetSubtype="4" fill="hold"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wipe(down)">
                                      <p:cBhvr>
                                        <p:cTn id="10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animBg="1"/>
      <p:bldP spid="12" grpId="0" animBg="1"/>
      <p:bldP spid="14" grpId="0" animBg="1"/>
      <p:bldP spid="15" grpId="0" animBg="1"/>
      <p:bldP spid="2" grpId="0" animBg="1"/>
      <p:bldP spid="20" grpId="0" animBg="1"/>
      <p:bldP spid="21" grpId="0" animBg="1"/>
      <p:bldP spid="3" grpId="0"/>
      <p:bldP spid="22" grpId="0"/>
      <p:bldP spid="23"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453064" y="2126168"/>
            <a:ext cx="2694070" cy="523220"/>
          </a:xfrm>
          <a:prstGeom prst="rect">
            <a:avLst/>
          </a:prstGeom>
          <a:solidFill>
            <a:srgbClr val="00B050"/>
          </a:solidFill>
          <a:ln>
            <a:solidFill>
              <a:schemeClr val="tx1"/>
            </a:solidFill>
          </a:ln>
        </p:spPr>
        <p:txBody>
          <a:bodyPr wrap="square" rtlCol="0">
            <a:spAutoFit/>
          </a:bodyPr>
          <a:lstStyle/>
          <a:p>
            <a:pPr algn="ctr"/>
            <a:endParaRPr lang="en-AU" sz="2800" dirty="0"/>
          </a:p>
        </p:txBody>
      </p:sp>
      <p:sp>
        <p:nvSpPr>
          <p:cNvPr id="34" name="TextBox 33"/>
          <p:cNvSpPr txBox="1"/>
          <p:nvPr/>
        </p:nvSpPr>
        <p:spPr>
          <a:xfrm>
            <a:off x="7454566" y="2126168"/>
            <a:ext cx="3988468" cy="523220"/>
          </a:xfrm>
          <a:prstGeom prst="rect">
            <a:avLst/>
          </a:prstGeom>
          <a:solidFill>
            <a:srgbClr val="FFFF00"/>
          </a:solidFill>
          <a:ln>
            <a:solidFill>
              <a:schemeClr val="tx1"/>
            </a:solidFill>
          </a:ln>
        </p:spPr>
        <p:txBody>
          <a:bodyPr wrap="square" rtlCol="0">
            <a:spAutoFit/>
          </a:bodyPr>
          <a:lstStyle/>
          <a:p>
            <a:pPr algn="ctr"/>
            <a:endParaRPr lang="en-AU" sz="2800" dirty="0"/>
          </a:p>
        </p:txBody>
      </p:sp>
      <p:sp>
        <p:nvSpPr>
          <p:cNvPr id="29" name="TextBox 28"/>
          <p:cNvSpPr txBox="1"/>
          <p:nvPr/>
        </p:nvSpPr>
        <p:spPr>
          <a:xfrm>
            <a:off x="6225385" y="2128467"/>
            <a:ext cx="1093870" cy="523220"/>
          </a:xfrm>
          <a:prstGeom prst="rect">
            <a:avLst/>
          </a:prstGeom>
          <a:solidFill>
            <a:schemeClr val="accent1">
              <a:lumMod val="60000"/>
              <a:lumOff val="40000"/>
            </a:schemeClr>
          </a:solidFill>
          <a:ln>
            <a:solidFill>
              <a:schemeClr val="tx1"/>
            </a:solidFill>
          </a:ln>
        </p:spPr>
        <p:txBody>
          <a:bodyPr wrap="square" rtlCol="0">
            <a:spAutoFit/>
          </a:bodyPr>
          <a:lstStyle/>
          <a:p>
            <a:pPr algn="ctr"/>
            <a:endParaRPr lang="en-AU" sz="2800" dirty="0"/>
          </a:p>
        </p:txBody>
      </p:sp>
      <p:sp>
        <p:nvSpPr>
          <p:cNvPr id="33" name="TextBox 32"/>
          <p:cNvSpPr txBox="1"/>
          <p:nvPr/>
        </p:nvSpPr>
        <p:spPr>
          <a:xfrm>
            <a:off x="3474075" y="4706600"/>
            <a:ext cx="2694070" cy="523220"/>
          </a:xfrm>
          <a:prstGeom prst="rect">
            <a:avLst/>
          </a:prstGeom>
          <a:solidFill>
            <a:srgbClr val="00B050"/>
          </a:solidFill>
          <a:ln>
            <a:solidFill>
              <a:schemeClr val="tx1"/>
            </a:solidFill>
          </a:ln>
        </p:spPr>
        <p:txBody>
          <a:bodyPr wrap="square" rtlCol="0">
            <a:spAutoFit/>
          </a:bodyPr>
          <a:lstStyle/>
          <a:p>
            <a:pPr algn="ctr"/>
            <a:endParaRPr lang="en-AU" sz="2800" dirty="0"/>
          </a:p>
        </p:txBody>
      </p:sp>
      <p:sp>
        <p:nvSpPr>
          <p:cNvPr id="21" name="TextBox 20"/>
          <p:cNvSpPr txBox="1"/>
          <p:nvPr/>
        </p:nvSpPr>
        <p:spPr>
          <a:xfrm>
            <a:off x="7556701" y="4706600"/>
            <a:ext cx="3988468" cy="523220"/>
          </a:xfrm>
          <a:prstGeom prst="rect">
            <a:avLst/>
          </a:prstGeom>
          <a:solidFill>
            <a:srgbClr val="FFFF00"/>
          </a:solidFill>
          <a:ln>
            <a:solidFill>
              <a:schemeClr val="tx1"/>
            </a:solidFill>
          </a:ln>
        </p:spPr>
        <p:txBody>
          <a:bodyPr wrap="square" rtlCol="0">
            <a:spAutoFit/>
          </a:bodyPr>
          <a:lstStyle/>
          <a:p>
            <a:pPr algn="ctr"/>
            <a:endParaRPr lang="en-AU" sz="2800" dirty="0"/>
          </a:p>
        </p:txBody>
      </p:sp>
      <p:sp>
        <p:nvSpPr>
          <p:cNvPr id="23" name="TextBox 22"/>
          <p:cNvSpPr txBox="1"/>
          <p:nvPr/>
        </p:nvSpPr>
        <p:spPr>
          <a:xfrm>
            <a:off x="6327520" y="4708899"/>
            <a:ext cx="1093870" cy="523220"/>
          </a:xfrm>
          <a:prstGeom prst="rect">
            <a:avLst/>
          </a:prstGeom>
          <a:solidFill>
            <a:schemeClr val="accent1">
              <a:lumMod val="60000"/>
              <a:lumOff val="40000"/>
            </a:schemeClr>
          </a:solidFill>
          <a:ln>
            <a:solidFill>
              <a:schemeClr val="tx1"/>
            </a:solidFill>
          </a:ln>
        </p:spPr>
        <p:txBody>
          <a:bodyPr wrap="square" rtlCol="0">
            <a:spAutoFit/>
          </a:bodyPr>
          <a:lstStyle/>
          <a:p>
            <a:pPr algn="ctr"/>
            <a:endParaRPr lang="en-AU" sz="2800" dirty="0"/>
          </a:p>
        </p:txBody>
      </p:sp>
      <p:sp>
        <p:nvSpPr>
          <p:cNvPr id="4" name="Title 1"/>
          <p:cNvSpPr>
            <a:spLocks noGrp="1"/>
          </p:cNvSpPr>
          <p:nvPr>
            <p:ph type="title"/>
          </p:nvPr>
        </p:nvSpPr>
        <p:spPr>
          <a:xfrm>
            <a:off x="571500" y="247361"/>
            <a:ext cx="9753600" cy="698611"/>
          </a:xfrm>
          <a:solidFill>
            <a:srgbClr val="F7FB5B"/>
          </a:solidFill>
          <a:ln>
            <a:solidFill>
              <a:schemeClr val="tx1"/>
            </a:solidFill>
          </a:ln>
        </p:spPr>
        <p:txBody>
          <a:bodyPr>
            <a:normAutofit/>
          </a:bodyPr>
          <a:lstStyle/>
          <a:p>
            <a:pPr algn="ctr"/>
            <a:r>
              <a:rPr lang="en-US" dirty="0" smtClean="0"/>
              <a:t>Making sentences with Nouns and Verbs</a:t>
            </a:r>
            <a:endParaRPr lang="en-AU" dirty="0"/>
          </a:p>
        </p:txBody>
      </p:sp>
      <p:sp>
        <p:nvSpPr>
          <p:cNvPr id="15" name="TextBox 14"/>
          <p:cNvSpPr txBox="1"/>
          <p:nvPr/>
        </p:nvSpPr>
        <p:spPr>
          <a:xfrm>
            <a:off x="12394075" y="2127849"/>
            <a:ext cx="3988468" cy="523220"/>
          </a:xfrm>
          <a:prstGeom prst="rect">
            <a:avLst/>
          </a:prstGeom>
          <a:solidFill>
            <a:srgbClr val="FFFF00"/>
          </a:solidFill>
          <a:ln>
            <a:solidFill>
              <a:schemeClr val="bg1"/>
            </a:solidFill>
          </a:ln>
        </p:spPr>
        <p:txBody>
          <a:bodyPr wrap="square" rtlCol="0">
            <a:spAutoFit/>
          </a:bodyPr>
          <a:lstStyle/>
          <a:p>
            <a:pPr algn="ctr"/>
            <a:r>
              <a:rPr lang="en-US" sz="2800" dirty="0" smtClean="0"/>
              <a:t>jumping</a:t>
            </a:r>
            <a:endParaRPr lang="en-AU" sz="2800" dirty="0"/>
          </a:p>
        </p:txBody>
      </p:sp>
      <p:sp>
        <p:nvSpPr>
          <p:cNvPr id="22" name="TextBox 21"/>
          <p:cNvSpPr txBox="1"/>
          <p:nvPr/>
        </p:nvSpPr>
        <p:spPr>
          <a:xfrm>
            <a:off x="12379449" y="4183380"/>
            <a:ext cx="3988468" cy="523220"/>
          </a:xfrm>
          <a:prstGeom prst="rect">
            <a:avLst/>
          </a:prstGeom>
          <a:solidFill>
            <a:srgbClr val="FFFF00"/>
          </a:solidFill>
          <a:ln>
            <a:solidFill>
              <a:schemeClr val="bg1"/>
            </a:solidFill>
          </a:ln>
        </p:spPr>
        <p:txBody>
          <a:bodyPr wrap="square" rtlCol="0">
            <a:spAutoFit/>
          </a:bodyPr>
          <a:lstStyle/>
          <a:p>
            <a:pPr algn="ctr"/>
            <a:r>
              <a:rPr lang="en-US" sz="2800" dirty="0" smtClean="0"/>
              <a:t>hiding</a:t>
            </a:r>
            <a:endParaRPr lang="en-AU" sz="2800" dirty="0"/>
          </a:p>
        </p:txBody>
      </p:sp>
      <p:grpSp>
        <p:nvGrpSpPr>
          <p:cNvPr id="26" name="Group 25"/>
          <p:cNvGrpSpPr/>
          <p:nvPr/>
        </p:nvGrpSpPr>
        <p:grpSpPr>
          <a:xfrm>
            <a:off x="10432473" y="280637"/>
            <a:ext cx="1327176" cy="1458487"/>
            <a:chOff x="10432473" y="280637"/>
            <a:chExt cx="1327176" cy="1458487"/>
          </a:xfrm>
        </p:grpSpPr>
        <p:pic>
          <p:nvPicPr>
            <p:cNvPr id="27" name="Picture 2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432473" y="280637"/>
              <a:ext cx="1327176" cy="1089155"/>
            </a:xfrm>
            <a:prstGeom prst="rect">
              <a:avLst/>
            </a:prstGeom>
            <a:ln>
              <a:solidFill>
                <a:schemeClr val="tx1"/>
              </a:solidFill>
            </a:ln>
          </p:spPr>
        </p:pic>
        <p:sp>
          <p:nvSpPr>
            <p:cNvPr id="28" name="TextBox 27"/>
            <p:cNvSpPr txBox="1"/>
            <p:nvPr/>
          </p:nvSpPr>
          <p:spPr>
            <a:xfrm flipH="1">
              <a:off x="10432473" y="1369792"/>
              <a:ext cx="1327176" cy="369332"/>
            </a:xfrm>
            <a:prstGeom prst="rect">
              <a:avLst/>
            </a:prstGeom>
            <a:solidFill>
              <a:srgbClr val="FFFF00"/>
            </a:solidFill>
            <a:ln>
              <a:solidFill>
                <a:schemeClr val="tx1"/>
              </a:solidFill>
            </a:ln>
          </p:spPr>
          <p:txBody>
            <a:bodyPr wrap="square" rtlCol="0">
              <a:spAutoFit/>
            </a:bodyPr>
            <a:lstStyle/>
            <a:p>
              <a:pPr algn="ctr"/>
              <a:r>
                <a:rPr lang="en-US" dirty="0" smtClean="0"/>
                <a:t>fauna</a:t>
              </a:r>
              <a:endParaRPr lang="en-AU" dirty="0"/>
            </a:p>
          </p:txBody>
        </p:sp>
      </p:grpSp>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9504" y="3932166"/>
            <a:ext cx="3088104" cy="206247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36104" y="247361"/>
            <a:ext cx="2965783" cy="2099374"/>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935" y="1493695"/>
            <a:ext cx="3163765" cy="215575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0935" y="3945649"/>
            <a:ext cx="3163765" cy="2369770"/>
          </a:xfrm>
          <a:prstGeom prst="rect">
            <a:avLst/>
          </a:prstGeom>
        </p:spPr>
      </p:pic>
      <p:sp>
        <p:nvSpPr>
          <p:cNvPr id="17" name="TextBox 16"/>
          <p:cNvSpPr txBox="1"/>
          <p:nvPr/>
        </p:nvSpPr>
        <p:spPr>
          <a:xfrm>
            <a:off x="12425570" y="1459368"/>
            <a:ext cx="2694070" cy="523220"/>
          </a:xfrm>
          <a:prstGeom prst="rect">
            <a:avLst/>
          </a:prstGeom>
          <a:solidFill>
            <a:srgbClr val="00B050"/>
          </a:solidFill>
          <a:ln>
            <a:solidFill>
              <a:schemeClr val="tx1"/>
            </a:solidFill>
          </a:ln>
        </p:spPr>
        <p:txBody>
          <a:bodyPr wrap="square" rtlCol="0">
            <a:spAutoFit/>
          </a:bodyPr>
          <a:lstStyle/>
          <a:p>
            <a:pPr algn="ctr"/>
            <a:r>
              <a:rPr lang="en-US" sz="2800" dirty="0"/>
              <a:t>The penguins </a:t>
            </a:r>
            <a:endParaRPr lang="en-AU" sz="2800" dirty="0"/>
          </a:p>
        </p:txBody>
      </p:sp>
      <p:sp>
        <p:nvSpPr>
          <p:cNvPr id="18" name="TextBox 17"/>
          <p:cNvSpPr txBox="1"/>
          <p:nvPr/>
        </p:nvSpPr>
        <p:spPr>
          <a:xfrm>
            <a:off x="12425570" y="846572"/>
            <a:ext cx="1093870" cy="523220"/>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2800" dirty="0" smtClean="0"/>
              <a:t>are</a:t>
            </a:r>
            <a:endParaRPr lang="en-AU" sz="2800" dirty="0"/>
          </a:p>
        </p:txBody>
      </p:sp>
      <p:sp>
        <p:nvSpPr>
          <p:cNvPr id="19" name="TextBox 18"/>
          <p:cNvSpPr txBox="1"/>
          <p:nvPr/>
        </p:nvSpPr>
        <p:spPr>
          <a:xfrm>
            <a:off x="12379449" y="5554468"/>
            <a:ext cx="2694070" cy="523220"/>
          </a:xfrm>
          <a:prstGeom prst="rect">
            <a:avLst/>
          </a:prstGeom>
          <a:solidFill>
            <a:srgbClr val="00B050"/>
          </a:solidFill>
          <a:ln>
            <a:solidFill>
              <a:schemeClr val="tx1"/>
            </a:solidFill>
          </a:ln>
        </p:spPr>
        <p:txBody>
          <a:bodyPr wrap="square" rtlCol="0">
            <a:spAutoFit/>
          </a:bodyPr>
          <a:lstStyle/>
          <a:p>
            <a:pPr algn="ctr"/>
            <a:r>
              <a:rPr lang="en-US" sz="2800" dirty="0"/>
              <a:t>The </a:t>
            </a:r>
            <a:r>
              <a:rPr lang="en-US" sz="2800" dirty="0" smtClean="0"/>
              <a:t>clownfish </a:t>
            </a:r>
            <a:endParaRPr lang="en-AU" sz="2800" dirty="0"/>
          </a:p>
        </p:txBody>
      </p:sp>
      <p:sp>
        <p:nvSpPr>
          <p:cNvPr id="20" name="TextBox 19"/>
          <p:cNvSpPr txBox="1"/>
          <p:nvPr/>
        </p:nvSpPr>
        <p:spPr>
          <a:xfrm>
            <a:off x="12379449" y="4868924"/>
            <a:ext cx="1093870" cy="523220"/>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2800" dirty="0" smtClean="0"/>
              <a:t>are</a:t>
            </a:r>
            <a:endParaRPr lang="en-AU" sz="2800" dirty="0"/>
          </a:p>
        </p:txBody>
      </p:sp>
      <p:sp>
        <p:nvSpPr>
          <p:cNvPr id="36" name="TextBox 35"/>
          <p:cNvSpPr txBox="1"/>
          <p:nvPr/>
        </p:nvSpPr>
        <p:spPr>
          <a:xfrm>
            <a:off x="9138756" y="1604349"/>
            <a:ext cx="627795" cy="369332"/>
          </a:xfrm>
          <a:prstGeom prst="rect">
            <a:avLst/>
          </a:prstGeom>
          <a:noFill/>
        </p:spPr>
        <p:txBody>
          <a:bodyPr wrap="square" rtlCol="0">
            <a:spAutoFit/>
          </a:bodyPr>
          <a:lstStyle/>
          <a:p>
            <a:r>
              <a:rPr lang="en-US" dirty="0" smtClean="0"/>
              <a:t>verb</a:t>
            </a:r>
            <a:endParaRPr lang="en-AU" dirty="0"/>
          </a:p>
        </p:txBody>
      </p:sp>
      <p:sp>
        <p:nvSpPr>
          <p:cNvPr id="38" name="TextBox 37"/>
          <p:cNvSpPr txBox="1"/>
          <p:nvPr/>
        </p:nvSpPr>
        <p:spPr>
          <a:xfrm>
            <a:off x="9272624" y="4183380"/>
            <a:ext cx="627795" cy="369332"/>
          </a:xfrm>
          <a:prstGeom prst="rect">
            <a:avLst/>
          </a:prstGeom>
          <a:noFill/>
        </p:spPr>
        <p:txBody>
          <a:bodyPr wrap="square" rtlCol="0">
            <a:spAutoFit/>
          </a:bodyPr>
          <a:lstStyle/>
          <a:p>
            <a:r>
              <a:rPr lang="en-US" dirty="0" smtClean="0"/>
              <a:t>verb</a:t>
            </a:r>
            <a:endParaRPr lang="en-AU" dirty="0"/>
          </a:p>
        </p:txBody>
      </p:sp>
      <p:sp>
        <p:nvSpPr>
          <p:cNvPr id="24" name="TextBox 23"/>
          <p:cNvSpPr txBox="1"/>
          <p:nvPr/>
        </p:nvSpPr>
        <p:spPr>
          <a:xfrm>
            <a:off x="4432134" y="1680311"/>
            <a:ext cx="842210" cy="369332"/>
          </a:xfrm>
          <a:prstGeom prst="rect">
            <a:avLst/>
          </a:prstGeom>
          <a:noFill/>
        </p:spPr>
        <p:txBody>
          <a:bodyPr wrap="square" rtlCol="0">
            <a:spAutoFit/>
          </a:bodyPr>
          <a:lstStyle/>
          <a:p>
            <a:r>
              <a:rPr lang="en-US" dirty="0" smtClean="0"/>
              <a:t>Noun</a:t>
            </a:r>
            <a:endParaRPr lang="en-AU" dirty="0"/>
          </a:p>
        </p:txBody>
      </p:sp>
      <p:sp>
        <p:nvSpPr>
          <p:cNvPr id="25" name="TextBox 24"/>
          <p:cNvSpPr txBox="1"/>
          <p:nvPr/>
        </p:nvSpPr>
        <p:spPr>
          <a:xfrm>
            <a:off x="4566002" y="4259342"/>
            <a:ext cx="917347" cy="369332"/>
          </a:xfrm>
          <a:prstGeom prst="rect">
            <a:avLst/>
          </a:prstGeom>
          <a:noFill/>
        </p:spPr>
        <p:txBody>
          <a:bodyPr wrap="square" rtlCol="0">
            <a:spAutoFit/>
          </a:bodyPr>
          <a:lstStyle/>
          <a:p>
            <a:r>
              <a:rPr lang="en-US" dirty="0" smtClean="0"/>
              <a:t>Noun</a:t>
            </a:r>
            <a:endParaRPr lang="en-AU" dirty="0"/>
          </a:p>
        </p:txBody>
      </p:sp>
    </p:spTree>
    <p:extLst>
      <p:ext uri="{BB962C8B-B14F-4D97-AF65-F5344CB8AC3E}">
        <p14:creationId xmlns:p14="http://schemas.microsoft.com/office/powerpoint/2010/main" val="27089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453064" y="2126168"/>
            <a:ext cx="2694070" cy="523220"/>
          </a:xfrm>
          <a:prstGeom prst="rect">
            <a:avLst/>
          </a:prstGeom>
          <a:solidFill>
            <a:srgbClr val="FFFF00"/>
          </a:solidFill>
          <a:ln>
            <a:solidFill>
              <a:schemeClr val="tx1"/>
            </a:solidFill>
          </a:ln>
        </p:spPr>
        <p:txBody>
          <a:bodyPr wrap="square" rtlCol="0">
            <a:spAutoFit/>
          </a:bodyPr>
          <a:lstStyle/>
          <a:p>
            <a:pPr algn="ctr"/>
            <a:endParaRPr lang="en-AU" sz="2800" dirty="0"/>
          </a:p>
        </p:txBody>
      </p:sp>
      <p:sp>
        <p:nvSpPr>
          <p:cNvPr id="15" name="TextBox 14"/>
          <p:cNvSpPr txBox="1"/>
          <p:nvPr/>
        </p:nvSpPr>
        <p:spPr>
          <a:xfrm>
            <a:off x="7454566" y="2126168"/>
            <a:ext cx="3988468" cy="523220"/>
          </a:xfrm>
          <a:prstGeom prst="rect">
            <a:avLst/>
          </a:prstGeom>
          <a:solidFill>
            <a:srgbClr val="FFFF00"/>
          </a:solidFill>
          <a:ln>
            <a:solidFill>
              <a:schemeClr val="tx1"/>
            </a:solidFill>
          </a:ln>
        </p:spPr>
        <p:txBody>
          <a:bodyPr wrap="square" rtlCol="0">
            <a:spAutoFit/>
          </a:bodyPr>
          <a:lstStyle/>
          <a:p>
            <a:pPr algn="ctr"/>
            <a:endParaRPr lang="en-AU" sz="2800" dirty="0"/>
          </a:p>
        </p:txBody>
      </p:sp>
      <p:sp>
        <p:nvSpPr>
          <p:cNvPr id="16" name="TextBox 15"/>
          <p:cNvSpPr txBox="1"/>
          <p:nvPr/>
        </p:nvSpPr>
        <p:spPr>
          <a:xfrm>
            <a:off x="6225385" y="2128467"/>
            <a:ext cx="1093870" cy="523220"/>
          </a:xfrm>
          <a:prstGeom prst="rect">
            <a:avLst/>
          </a:prstGeom>
          <a:solidFill>
            <a:srgbClr val="FFFF00"/>
          </a:solidFill>
          <a:ln>
            <a:solidFill>
              <a:schemeClr val="tx1"/>
            </a:solidFill>
          </a:ln>
        </p:spPr>
        <p:txBody>
          <a:bodyPr wrap="square" rtlCol="0">
            <a:spAutoFit/>
          </a:bodyPr>
          <a:lstStyle/>
          <a:p>
            <a:pPr algn="ctr"/>
            <a:endParaRPr lang="en-AU" sz="2800" dirty="0"/>
          </a:p>
        </p:txBody>
      </p:sp>
      <p:sp>
        <p:nvSpPr>
          <p:cNvPr id="17" name="TextBox 16"/>
          <p:cNvSpPr txBox="1"/>
          <p:nvPr/>
        </p:nvSpPr>
        <p:spPr>
          <a:xfrm>
            <a:off x="3474075" y="4706600"/>
            <a:ext cx="2694070" cy="523220"/>
          </a:xfrm>
          <a:prstGeom prst="rect">
            <a:avLst/>
          </a:prstGeom>
          <a:solidFill>
            <a:srgbClr val="FFFF00"/>
          </a:solidFill>
          <a:ln>
            <a:solidFill>
              <a:schemeClr val="tx1"/>
            </a:solidFill>
          </a:ln>
        </p:spPr>
        <p:txBody>
          <a:bodyPr wrap="square" rtlCol="0">
            <a:spAutoFit/>
          </a:bodyPr>
          <a:lstStyle/>
          <a:p>
            <a:pPr algn="ctr"/>
            <a:endParaRPr lang="en-AU" sz="2800" dirty="0"/>
          </a:p>
        </p:txBody>
      </p:sp>
      <p:sp>
        <p:nvSpPr>
          <p:cNvPr id="18" name="TextBox 17"/>
          <p:cNvSpPr txBox="1"/>
          <p:nvPr/>
        </p:nvSpPr>
        <p:spPr>
          <a:xfrm>
            <a:off x="7556701" y="4706600"/>
            <a:ext cx="3988468" cy="523220"/>
          </a:xfrm>
          <a:prstGeom prst="rect">
            <a:avLst/>
          </a:prstGeom>
          <a:solidFill>
            <a:srgbClr val="FFFF00"/>
          </a:solidFill>
          <a:ln>
            <a:solidFill>
              <a:schemeClr val="tx1"/>
            </a:solidFill>
          </a:ln>
        </p:spPr>
        <p:txBody>
          <a:bodyPr wrap="square" rtlCol="0">
            <a:spAutoFit/>
          </a:bodyPr>
          <a:lstStyle/>
          <a:p>
            <a:pPr algn="ctr"/>
            <a:endParaRPr lang="en-AU" sz="2800" dirty="0"/>
          </a:p>
        </p:txBody>
      </p:sp>
      <p:sp>
        <p:nvSpPr>
          <p:cNvPr id="19" name="TextBox 18"/>
          <p:cNvSpPr txBox="1"/>
          <p:nvPr/>
        </p:nvSpPr>
        <p:spPr>
          <a:xfrm>
            <a:off x="6327520" y="4708899"/>
            <a:ext cx="1093870" cy="523220"/>
          </a:xfrm>
          <a:prstGeom prst="rect">
            <a:avLst/>
          </a:prstGeom>
          <a:solidFill>
            <a:srgbClr val="FFFF00"/>
          </a:solidFill>
          <a:ln>
            <a:solidFill>
              <a:schemeClr val="tx1"/>
            </a:solidFill>
          </a:ln>
        </p:spPr>
        <p:txBody>
          <a:bodyPr wrap="square" rtlCol="0">
            <a:spAutoFit/>
          </a:bodyPr>
          <a:lstStyle/>
          <a:p>
            <a:pPr algn="ctr"/>
            <a:endParaRPr lang="en-AU" sz="2800" dirty="0"/>
          </a:p>
        </p:txBody>
      </p:sp>
      <p:sp>
        <p:nvSpPr>
          <p:cNvPr id="30" name="TextBox 29"/>
          <p:cNvSpPr txBox="1"/>
          <p:nvPr/>
        </p:nvSpPr>
        <p:spPr>
          <a:xfrm>
            <a:off x="12444664" y="563604"/>
            <a:ext cx="946483" cy="523220"/>
          </a:xfrm>
          <a:prstGeom prst="rect">
            <a:avLst/>
          </a:prstGeom>
          <a:solidFill>
            <a:srgbClr val="F7FB5B"/>
          </a:solidFill>
          <a:ln>
            <a:solidFill>
              <a:schemeClr val="tx1"/>
            </a:solidFill>
          </a:ln>
        </p:spPr>
        <p:txBody>
          <a:bodyPr wrap="square" rtlCol="0">
            <a:spAutoFit/>
          </a:bodyPr>
          <a:lstStyle/>
          <a:p>
            <a:pPr algn="ctr"/>
            <a:r>
              <a:rPr lang="en-US" sz="2800" dirty="0"/>
              <a:t>is</a:t>
            </a:r>
            <a:endParaRPr lang="en-AU" sz="2800" dirty="0"/>
          </a:p>
        </p:txBody>
      </p:sp>
      <p:sp>
        <p:nvSpPr>
          <p:cNvPr id="34" name="TextBox 33"/>
          <p:cNvSpPr txBox="1"/>
          <p:nvPr/>
        </p:nvSpPr>
        <p:spPr>
          <a:xfrm>
            <a:off x="12583028" y="6223788"/>
            <a:ext cx="880308" cy="523220"/>
          </a:xfrm>
          <a:prstGeom prst="rect">
            <a:avLst/>
          </a:prstGeom>
          <a:solidFill>
            <a:srgbClr val="F7FB5B"/>
          </a:solidFill>
          <a:ln>
            <a:solidFill>
              <a:schemeClr val="tx1"/>
            </a:solidFill>
          </a:ln>
        </p:spPr>
        <p:txBody>
          <a:bodyPr wrap="square" rtlCol="0">
            <a:spAutoFit/>
          </a:bodyPr>
          <a:lstStyle/>
          <a:p>
            <a:pPr algn="ctr"/>
            <a:r>
              <a:rPr lang="en-US" sz="2800" dirty="0"/>
              <a:t>is</a:t>
            </a:r>
            <a:endParaRPr lang="en-AU" sz="2800" dirty="0"/>
          </a:p>
        </p:txBody>
      </p:sp>
      <p:sp>
        <p:nvSpPr>
          <p:cNvPr id="4" name="Title 1"/>
          <p:cNvSpPr>
            <a:spLocks noGrp="1"/>
          </p:cNvSpPr>
          <p:nvPr>
            <p:ph type="title"/>
          </p:nvPr>
        </p:nvSpPr>
        <p:spPr>
          <a:xfrm>
            <a:off x="1219200" y="247361"/>
            <a:ext cx="9105900" cy="698611"/>
          </a:xfrm>
          <a:solidFill>
            <a:srgbClr val="F7FB5B"/>
          </a:solidFill>
          <a:ln>
            <a:solidFill>
              <a:schemeClr val="tx1"/>
            </a:solidFill>
          </a:ln>
        </p:spPr>
        <p:txBody>
          <a:bodyPr>
            <a:normAutofit fontScale="90000"/>
          </a:bodyPr>
          <a:lstStyle/>
          <a:p>
            <a:pPr algn="ctr"/>
            <a:r>
              <a:rPr lang="en-US" dirty="0" smtClean="0"/>
              <a:t>Making sentences with Nouns and Verbs</a:t>
            </a:r>
            <a:endParaRPr lang="en-AU" dirty="0"/>
          </a:p>
        </p:txBody>
      </p:sp>
      <p:sp>
        <p:nvSpPr>
          <p:cNvPr id="20" name="TextBox 19"/>
          <p:cNvSpPr txBox="1"/>
          <p:nvPr/>
        </p:nvSpPr>
        <p:spPr>
          <a:xfrm>
            <a:off x="12444664" y="1894164"/>
            <a:ext cx="3988468" cy="523220"/>
          </a:xfrm>
          <a:prstGeom prst="rect">
            <a:avLst/>
          </a:prstGeom>
          <a:solidFill>
            <a:srgbClr val="F7FB5B"/>
          </a:solidFill>
          <a:ln>
            <a:solidFill>
              <a:schemeClr val="bg1"/>
            </a:solidFill>
          </a:ln>
        </p:spPr>
        <p:txBody>
          <a:bodyPr wrap="square" rtlCol="0">
            <a:spAutoFit/>
          </a:bodyPr>
          <a:lstStyle/>
          <a:p>
            <a:pPr algn="ctr"/>
            <a:r>
              <a:rPr lang="en-US" sz="2800" dirty="0" smtClean="0"/>
              <a:t>crawling</a:t>
            </a:r>
            <a:endParaRPr lang="en-AU" sz="2800" dirty="0"/>
          </a:p>
        </p:txBody>
      </p:sp>
      <p:sp>
        <p:nvSpPr>
          <p:cNvPr id="25" name="TextBox 24"/>
          <p:cNvSpPr txBox="1"/>
          <p:nvPr/>
        </p:nvSpPr>
        <p:spPr>
          <a:xfrm>
            <a:off x="12583028" y="4795512"/>
            <a:ext cx="3988468" cy="523220"/>
          </a:xfrm>
          <a:prstGeom prst="rect">
            <a:avLst/>
          </a:prstGeom>
          <a:solidFill>
            <a:srgbClr val="F7FB5B"/>
          </a:solidFill>
          <a:ln>
            <a:solidFill>
              <a:schemeClr val="bg1"/>
            </a:solidFill>
          </a:ln>
        </p:spPr>
        <p:txBody>
          <a:bodyPr wrap="square" rtlCol="0">
            <a:spAutoFit/>
          </a:bodyPr>
          <a:lstStyle/>
          <a:p>
            <a:pPr algn="ctr"/>
            <a:r>
              <a:rPr lang="en-US" sz="2800" dirty="0" smtClean="0"/>
              <a:t>eating</a:t>
            </a:r>
            <a:endParaRPr lang="en-AU" sz="2800" dirty="0"/>
          </a:p>
        </p:txBody>
      </p:sp>
      <p:grpSp>
        <p:nvGrpSpPr>
          <p:cNvPr id="26" name="Group 25"/>
          <p:cNvGrpSpPr/>
          <p:nvPr/>
        </p:nvGrpSpPr>
        <p:grpSpPr>
          <a:xfrm>
            <a:off x="10432473" y="280637"/>
            <a:ext cx="1327176" cy="1458487"/>
            <a:chOff x="10432473" y="280637"/>
            <a:chExt cx="1327176" cy="1458487"/>
          </a:xfrm>
        </p:grpSpPr>
        <p:pic>
          <p:nvPicPr>
            <p:cNvPr id="27" name="Picture 2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432473" y="280637"/>
              <a:ext cx="1327176" cy="1089155"/>
            </a:xfrm>
            <a:prstGeom prst="rect">
              <a:avLst/>
            </a:prstGeom>
            <a:ln>
              <a:solidFill>
                <a:schemeClr val="tx1"/>
              </a:solidFill>
            </a:ln>
          </p:spPr>
        </p:pic>
        <p:sp>
          <p:nvSpPr>
            <p:cNvPr id="28" name="TextBox 27"/>
            <p:cNvSpPr txBox="1"/>
            <p:nvPr/>
          </p:nvSpPr>
          <p:spPr>
            <a:xfrm flipH="1">
              <a:off x="10432473" y="1369792"/>
              <a:ext cx="1327176" cy="369332"/>
            </a:xfrm>
            <a:prstGeom prst="rect">
              <a:avLst/>
            </a:prstGeom>
            <a:solidFill>
              <a:srgbClr val="FFFF00"/>
            </a:solidFill>
            <a:ln>
              <a:solidFill>
                <a:schemeClr val="tx1"/>
              </a:solidFill>
            </a:ln>
          </p:spPr>
          <p:txBody>
            <a:bodyPr wrap="square" rtlCol="0">
              <a:spAutoFit/>
            </a:bodyPr>
            <a:lstStyle/>
            <a:p>
              <a:pPr algn="ctr"/>
              <a:r>
                <a:rPr lang="en-US" dirty="0" smtClean="0"/>
                <a:t>fauna</a:t>
              </a:r>
              <a:endParaRPr lang="en-AU" dirty="0"/>
            </a:p>
          </p:txBody>
        </p:sp>
      </p:grpSp>
      <p:sp>
        <p:nvSpPr>
          <p:cNvPr id="29" name="TextBox 28"/>
          <p:cNvSpPr txBox="1"/>
          <p:nvPr/>
        </p:nvSpPr>
        <p:spPr>
          <a:xfrm>
            <a:off x="12444664" y="1180026"/>
            <a:ext cx="3988468" cy="523220"/>
          </a:xfrm>
          <a:prstGeom prst="rect">
            <a:avLst/>
          </a:prstGeom>
          <a:solidFill>
            <a:srgbClr val="F7FB5B"/>
          </a:solidFill>
          <a:ln>
            <a:solidFill>
              <a:schemeClr val="tx1"/>
            </a:solidFill>
          </a:ln>
        </p:spPr>
        <p:txBody>
          <a:bodyPr wrap="square" rtlCol="0">
            <a:spAutoFit/>
          </a:bodyPr>
          <a:lstStyle/>
          <a:p>
            <a:pPr algn="ctr"/>
            <a:r>
              <a:rPr lang="en-US" sz="2800" dirty="0" smtClean="0"/>
              <a:t>The octopus</a:t>
            </a:r>
            <a:endParaRPr lang="en-AU" sz="2800" dirty="0"/>
          </a:p>
        </p:txBody>
      </p:sp>
      <p:sp>
        <p:nvSpPr>
          <p:cNvPr id="33" name="TextBox 32"/>
          <p:cNvSpPr txBox="1"/>
          <p:nvPr/>
        </p:nvSpPr>
        <p:spPr>
          <a:xfrm>
            <a:off x="12583028" y="5509650"/>
            <a:ext cx="3988468" cy="523220"/>
          </a:xfrm>
          <a:prstGeom prst="rect">
            <a:avLst/>
          </a:prstGeom>
          <a:solidFill>
            <a:srgbClr val="F7FB5B"/>
          </a:solidFill>
          <a:ln>
            <a:solidFill>
              <a:schemeClr val="tx1"/>
            </a:solidFill>
          </a:ln>
        </p:spPr>
        <p:txBody>
          <a:bodyPr wrap="square" rtlCol="0">
            <a:spAutoFit/>
          </a:bodyPr>
          <a:lstStyle/>
          <a:p>
            <a:pPr algn="ctr"/>
            <a:r>
              <a:rPr lang="en-US" sz="2800" dirty="0" smtClean="0"/>
              <a:t>The fish</a:t>
            </a:r>
            <a:endParaRPr lang="en-AU" sz="2800"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4103730"/>
            <a:ext cx="2857500" cy="2190750"/>
          </a:xfrm>
          <a:prstGeom prst="rect">
            <a:avLst/>
          </a:prstGeom>
          <a:ln>
            <a:solidFill>
              <a:schemeClr val="tx1"/>
            </a:solidFill>
          </a:ln>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1441636"/>
            <a:ext cx="2835441" cy="1897867"/>
          </a:xfrm>
          <a:prstGeom prst="rect">
            <a:avLst/>
          </a:prstGeom>
        </p:spPr>
      </p:pic>
      <p:sp>
        <p:nvSpPr>
          <p:cNvPr id="21" name="TextBox 20"/>
          <p:cNvSpPr txBox="1"/>
          <p:nvPr/>
        </p:nvSpPr>
        <p:spPr>
          <a:xfrm>
            <a:off x="9143446" y="1696682"/>
            <a:ext cx="604012" cy="369332"/>
          </a:xfrm>
          <a:prstGeom prst="rect">
            <a:avLst/>
          </a:prstGeom>
          <a:noFill/>
        </p:spPr>
        <p:txBody>
          <a:bodyPr wrap="none" rtlCol="0">
            <a:spAutoFit/>
          </a:bodyPr>
          <a:lstStyle/>
          <a:p>
            <a:r>
              <a:rPr lang="en-US" dirty="0" smtClean="0"/>
              <a:t>verb</a:t>
            </a:r>
            <a:endParaRPr lang="en-AU" dirty="0"/>
          </a:p>
        </p:txBody>
      </p:sp>
      <p:sp>
        <p:nvSpPr>
          <p:cNvPr id="23" name="TextBox 22"/>
          <p:cNvSpPr txBox="1"/>
          <p:nvPr/>
        </p:nvSpPr>
        <p:spPr>
          <a:xfrm>
            <a:off x="9248929" y="4337268"/>
            <a:ext cx="604012" cy="369332"/>
          </a:xfrm>
          <a:prstGeom prst="rect">
            <a:avLst/>
          </a:prstGeom>
          <a:noFill/>
        </p:spPr>
        <p:txBody>
          <a:bodyPr wrap="none" rtlCol="0">
            <a:spAutoFit/>
          </a:bodyPr>
          <a:lstStyle/>
          <a:p>
            <a:r>
              <a:rPr lang="en-US" dirty="0" smtClean="0"/>
              <a:t>verb</a:t>
            </a:r>
            <a:endParaRPr lang="en-AU" dirty="0"/>
          </a:p>
        </p:txBody>
      </p:sp>
      <p:sp>
        <p:nvSpPr>
          <p:cNvPr id="31" name="TextBox 30"/>
          <p:cNvSpPr txBox="1"/>
          <p:nvPr/>
        </p:nvSpPr>
        <p:spPr>
          <a:xfrm>
            <a:off x="4432134" y="1680311"/>
            <a:ext cx="842210" cy="369332"/>
          </a:xfrm>
          <a:prstGeom prst="rect">
            <a:avLst/>
          </a:prstGeom>
          <a:noFill/>
        </p:spPr>
        <p:txBody>
          <a:bodyPr wrap="square" rtlCol="0">
            <a:spAutoFit/>
          </a:bodyPr>
          <a:lstStyle/>
          <a:p>
            <a:r>
              <a:rPr lang="en-US" dirty="0" smtClean="0"/>
              <a:t>Noun</a:t>
            </a:r>
            <a:endParaRPr lang="en-AU" dirty="0"/>
          </a:p>
        </p:txBody>
      </p:sp>
      <p:sp>
        <p:nvSpPr>
          <p:cNvPr id="32" name="TextBox 31"/>
          <p:cNvSpPr txBox="1"/>
          <p:nvPr/>
        </p:nvSpPr>
        <p:spPr>
          <a:xfrm>
            <a:off x="4566002" y="4259342"/>
            <a:ext cx="917347" cy="369332"/>
          </a:xfrm>
          <a:prstGeom prst="rect">
            <a:avLst/>
          </a:prstGeom>
          <a:noFill/>
        </p:spPr>
        <p:txBody>
          <a:bodyPr wrap="square" rtlCol="0">
            <a:spAutoFit/>
          </a:bodyPr>
          <a:lstStyle/>
          <a:p>
            <a:r>
              <a:rPr lang="en-US" dirty="0" smtClean="0"/>
              <a:t>Noun</a:t>
            </a:r>
            <a:endParaRPr lang="en-AU" dirty="0"/>
          </a:p>
        </p:txBody>
      </p:sp>
    </p:spTree>
    <p:extLst>
      <p:ext uri="{BB962C8B-B14F-4D97-AF65-F5344CB8AC3E}">
        <p14:creationId xmlns:p14="http://schemas.microsoft.com/office/powerpoint/2010/main" val="4245689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100" y="365125"/>
            <a:ext cx="8267700" cy="1325563"/>
          </a:xfrm>
          <a:solidFill>
            <a:srgbClr val="FFFF00"/>
          </a:solidFill>
          <a:ln>
            <a:solidFill>
              <a:schemeClr val="tx1"/>
            </a:solidFill>
          </a:ln>
        </p:spPr>
        <p:txBody>
          <a:bodyPr/>
          <a:lstStyle/>
          <a:p>
            <a:r>
              <a:rPr lang="en-US" dirty="0" smtClean="0"/>
              <a:t>Literacy wall</a:t>
            </a:r>
            <a:endParaRPr lang="en-AU" dirty="0"/>
          </a:p>
        </p:txBody>
      </p:sp>
      <p:sp>
        <p:nvSpPr>
          <p:cNvPr id="4" name="AutoShape 2" descr="Image result for blue planet sensory activit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nvGrpSpPr>
          <p:cNvPr id="10" name="Group 9"/>
          <p:cNvGrpSpPr/>
          <p:nvPr/>
        </p:nvGrpSpPr>
        <p:grpSpPr>
          <a:xfrm>
            <a:off x="460375" y="365125"/>
            <a:ext cx="2093660" cy="1686517"/>
            <a:chOff x="460916" y="327102"/>
            <a:chExt cx="6564352" cy="4702098"/>
          </a:xfrm>
        </p:grpSpPr>
        <p:grpSp>
          <p:nvGrpSpPr>
            <p:cNvPr id="11" name="Group 10"/>
            <p:cNvGrpSpPr/>
            <p:nvPr/>
          </p:nvGrpSpPr>
          <p:grpSpPr>
            <a:xfrm>
              <a:off x="460916" y="327102"/>
              <a:ext cx="6564352" cy="4702098"/>
              <a:chOff x="2819400" y="2819400"/>
              <a:chExt cx="3540098" cy="3048001"/>
            </a:xfrm>
          </p:grpSpPr>
          <p:sp>
            <p:nvSpPr>
              <p:cNvPr id="14" name="Text Box 7"/>
              <p:cNvSpPr txBox="1">
                <a:spLocks noChangeArrowheads="1"/>
              </p:cNvSpPr>
              <p:nvPr/>
            </p:nvSpPr>
            <p:spPr bwMode="auto">
              <a:xfrm>
                <a:off x="2819400" y="2819400"/>
                <a:ext cx="3540098" cy="3048001"/>
              </a:xfrm>
              <a:prstGeom prst="rect">
                <a:avLst/>
              </a:prstGeom>
              <a:solidFill>
                <a:srgbClr val="FFFFFF"/>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solidFill>
                    <a:srgbClr val="000000"/>
                  </a:solidFill>
                </a:endParaRPr>
              </a:p>
            </p:txBody>
          </p:sp>
          <p:sp>
            <p:nvSpPr>
              <p:cNvPr id="15" name="Text Box 7"/>
              <p:cNvSpPr txBox="1">
                <a:spLocks noChangeArrowheads="1"/>
              </p:cNvSpPr>
              <p:nvPr/>
            </p:nvSpPr>
            <p:spPr bwMode="auto">
              <a:xfrm>
                <a:off x="2819400" y="5410200"/>
                <a:ext cx="3540098" cy="457201"/>
              </a:xfrm>
              <a:prstGeom prst="rect">
                <a:avLst/>
              </a:prstGeom>
              <a:solidFill>
                <a:srgbClr val="FFFF99"/>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600" dirty="0" smtClean="0">
                    <a:solidFill>
                      <a:srgbClr val="000000"/>
                    </a:solidFill>
                    <a:latin typeface="Comic Sans MS" panose="030F0702030302020204" pitchFamily="66" charset="0"/>
                  </a:rPr>
                  <a:t>3. Worksheet</a:t>
                </a:r>
                <a:endParaRPr lang="en-GB" altLang="en-US" sz="3600" dirty="0">
                  <a:solidFill>
                    <a:srgbClr val="000000"/>
                  </a:solidFill>
                  <a:latin typeface="Comic Sans MS" panose="030F0702030302020204" pitchFamily="66" charset="0"/>
                </a:endParaRPr>
              </a:p>
            </p:txBody>
          </p:sp>
        </p:gr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1558" y="822635"/>
              <a:ext cx="1724025" cy="2647950"/>
            </a:xfrm>
            <a:prstGeom prst="rect">
              <a:avLst/>
            </a:prstGeom>
          </p:spPr>
        </p:pic>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1338" y="822635"/>
              <a:ext cx="2857500" cy="2857500"/>
            </a:xfrm>
            <a:prstGeom prst="rect">
              <a:avLst/>
            </a:prstGeom>
          </p:spPr>
        </p:pic>
      </p:gr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0508" y="1925153"/>
            <a:ext cx="5852315" cy="4696483"/>
          </a:xfrm>
          <a:prstGeom prst="rect">
            <a:avLst/>
          </a:prstGeom>
        </p:spPr>
      </p:pic>
    </p:spTree>
    <p:extLst>
      <p:ext uri="{BB962C8B-B14F-4D97-AF65-F5344CB8AC3E}">
        <p14:creationId xmlns:p14="http://schemas.microsoft.com/office/powerpoint/2010/main" val="181318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100" y="365125"/>
            <a:ext cx="8267700" cy="1325563"/>
          </a:xfrm>
          <a:solidFill>
            <a:srgbClr val="FFFF00"/>
          </a:solidFill>
          <a:ln>
            <a:solidFill>
              <a:schemeClr val="tx1"/>
            </a:solidFill>
          </a:ln>
        </p:spPr>
        <p:txBody>
          <a:bodyPr/>
          <a:lstStyle/>
          <a:p>
            <a:r>
              <a:rPr lang="en-US" dirty="0" smtClean="0"/>
              <a:t>Group Work</a:t>
            </a:r>
            <a:endParaRPr lang="en-AU" dirty="0"/>
          </a:p>
        </p:txBody>
      </p:sp>
      <p:sp>
        <p:nvSpPr>
          <p:cNvPr id="4" name="AutoShape 2" descr="Image result for blue planet sensory activit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 name="AutoShape 2"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nvGrpSpPr>
          <p:cNvPr id="12" name="Group 11"/>
          <p:cNvGrpSpPr/>
          <p:nvPr/>
        </p:nvGrpSpPr>
        <p:grpSpPr>
          <a:xfrm>
            <a:off x="612775" y="365125"/>
            <a:ext cx="2021027" cy="1606200"/>
            <a:chOff x="460916" y="327102"/>
            <a:chExt cx="6564352" cy="4702098"/>
          </a:xfrm>
        </p:grpSpPr>
        <p:grpSp>
          <p:nvGrpSpPr>
            <p:cNvPr id="13" name="Group 12"/>
            <p:cNvGrpSpPr/>
            <p:nvPr/>
          </p:nvGrpSpPr>
          <p:grpSpPr>
            <a:xfrm>
              <a:off x="460916" y="327102"/>
              <a:ext cx="6564352" cy="4702098"/>
              <a:chOff x="2819400" y="2819400"/>
              <a:chExt cx="3540098" cy="3048001"/>
            </a:xfrm>
          </p:grpSpPr>
          <p:sp>
            <p:nvSpPr>
              <p:cNvPr id="19" name="Text Box 7"/>
              <p:cNvSpPr txBox="1">
                <a:spLocks noChangeArrowheads="1"/>
              </p:cNvSpPr>
              <p:nvPr/>
            </p:nvSpPr>
            <p:spPr bwMode="auto">
              <a:xfrm>
                <a:off x="2819400" y="2819400"/>
                <a:ext cx="3540098" cy="3048001"/>
              </a:xfrm>
              <a:prstGeom prst="rect">
                <a:avLst/>
              </a:prstGeom>
              <a:solidFill>
                <a:srgbClr val="FFFFFF"/>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solidFill>
                    <a:srgbClr val="000000"/>
                  </a:solidFill>
                </a:endParaRPr>
              </a:p>
            </p:txBody>
          </p:sp>
          <p:sp>
            <p:nvSpPr>
              <p:cNvPr id="20" name="Text Box 7"/>
              <p:cNvSpPr txBox="1">
                <a:spLocks noChangeArrowheads="1"/>
              </p:cNvSpPr>
              <p:nvPr/>
            </p:nvSpPr>
            <p:spPr bwMode="auto">
              <a:xfrm>
                <a:off x="2819400" y="5410200"/>
                <a:ext cx="3540098" cy="457201"/>
              </a:xfrm>
              <a:prstGeom prst="rect">
                <a:avLst/>
              </a:prstGeom>
              <a:solidFill>
                <a:srgbClr val="FFFF99"/>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400" dirty="0" smtClean="0">
                    <a:solidFill>
                      <a:srgbClr val="000000"/>
                    </a:solidFill>
                    <a:latin typeface="Comic Sans MS" panose="030F0702030302020204" pitchFamily="66" charset="0"/>
                  </a:rPr>
                  <a:t>Group Work</a:t>
                </a:r>
                <a:endParaRPr lang="en-GB" altLang="en-US" sz="1400" dirty="0">
                  <a:solidFill>
                    <a:srgbClr val="000000"/>
                  </a:solidFill>
                  <a:latin typeface="Comic Sans MS" panose="030F0702030302020204" pitchFamily="66" charset="0"/>
                </a:endParaRPr>
              </a:p>
            </p:txBody>
          </p:sp>
        </p:grpSp>
        <p:pic>
          <p:nvPicPr>
            <p:cNvPr id="14" name="Picture 2" descr="Related imag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8767" y="327102"/>
              <a:ext cx="2002574" cy="20025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lated imag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98406" y="327102"/>
              <a:ext cx="2002574" cy="20025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Related imag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95832" y="2241395"/>
              <a:ext cx="2002574" cy="20025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744501" y="3055958"/>
            <a:ext cx="2915104" cy="2493475"/>
            <a:chOff x="744501" y="3055958"/>
            <a:chExt cx="2915104" cy="2493475"/>
          </a:xfrm>
        </p:grpSpPr>
        <p:sp>
          <p:nvSpPr>
            <p:cNvPr id="21" name="TextBox 20"/>
            <p:cNvSpPr txBox="1"/>
            <p:nvPr/>
          </p:nvSpPr>
          <p:spPr>
            <a:xfrm flipH="1">
              <a:off x="751074" y="5174267"/>
              <a:ext cx="2908530" cy="375166"/>
            </a:xfrm>
            <a:prstGeom prst="rect">
              <a:avLst/>
            </a:prstGeom>
            <a:solidFill>
              <a:srgbClr val="FFFF00"/>
            </a:solidFill>
            <a:ln>
              <a:solidFill>
                <a:schemeClr val="tx1"/>
              </a:solidFill>
            </a:ln>
          </p:spPr>
          <p:txBody>
            <a:bodyPr wrap="square" rtlCol="0">
              <a:spAutoFit/>
            </a:bodyPr>
            <a:lstStyle/>
            <a:p>
              <a:pPr algn="ctr"/>
              <a:r>
                <a:rPr lang="en-US" dirty="0" smtClean="0"/>
                <a:t>Treasure hunt</a:t>
              </a:r>
              <a:endParaRPr lang="en-AU" dirty="0"/>
            </a:p>
          </p:txBody>
        </p:sp>
        <p:pic>
          <p:nvPicPr>
            <p:cNvPr id="1026" name="Picture 2" descr="Image result for ing words hands on activities for ki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4501" y="3055958"/>
              <a:ext cx="2915104" cy="21183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8695090" y="2488970"/>
            <a:ext cx="2658710" cy="3143996"/>
            <a:chOff x="8695090" y="2488970"/>
            <a:chExt cx="2658710" cy="3143996"/>
          </a:xfrm>
        </p:grpSpPr>
        <p:sp>
          <p:nvSpPr>
            <p:cNvPr id="24" name="TextBox 23"/>
            <p:cNvSpPr txBox="1"/>
            <p:nvPr/>
          </p:nvSpPr>
          <p:spPr>
            <a:xfrm flipH="1">
              <a:off x="8695091" y="5257800"/>
              <a:ext cx="2658709" cy="375166"/>
            </a:xfrm>
            <a:prstGeom prst="rect">
              <a:avLst/>
            </a:prstGeom>
            <a:solidFill>
              <a:srgbClr val="FFFF00"/>
            </a:solidFill>
            <a:ln>
              <a:solidFill>
                <a:schemeClr val="tx1"/>
              </a:solidFill>
            </a:ln>
          </p:spPr>
          <p:txBody>
            <a:bodyPr wrap="square" rtlCol="0">
              <a:spAutoFit/>
            </a:bodyPr>
            <a:lstStyle/>
            <a:p>
              <a:pPr algn="ctr"/>
              <a:r>
                <a:rPr lang="en-US" dirty="0" smtClean="0"/>
                <a:t>Wheel of fortune</a:t>
              </a:r>
              <a:endParaRPr lang="en-AU"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695090" y="2488970"/>
              <a:ext cx="2658710" cy="2685297"/>
            </a:xfrm>
            <a:prstGeom prst="rect">
              <a:avLst/>
            </a:prstGeom>
          </p:spPr>
        </p:pic>
      </p:grpSp>
      <p:grpSp>
        <p:nvGrpSpPr>
          <p:cNvPr id="5" name="Group 4"/>
          <p:cNvGrpSpPr/>
          <p:nvPr/>
        </p:nvGrpSpPr>
        <p:grpSpPr>
          <a:xfrm>
            <a:off x="4514922" y="2634750"/>
            <a:ext cx="3000376" cy="2914683"/>
            <a:chOff x="4514922" y="2634750"/>
            <a:chExt cx="3000376" cy="2914683"/>
          </a:xfrm>
        </p:grpSpPr>
        <p:sp>
          <p:nvSpPr>
            <p:cNvPr id="23" name="TextBox 22"/>
            <p:cNvSpPr txBox="1"/>
            <p:nvPr/>
          </p:nvSpPr>
          <p:spPr>
            <a:xfrm flipH="1">
              <a:off x="4514922" y="5174267"/>
              <a:ext cx="3000376" cy="375166"/>
            </a:xfrm>
            <a:prstGeom prst="rect">
              <a:avLst/>
            </a:prstGeom>
            <a:solidFill>
              <a:srgbClr val="FFFF00"/>
            </a:solidFill>
            <a:ln>
              <a:solidFill>
                <a:schemeClr val="tx1"/>
              </a:solidFill>
            </a:ln>
          </p:spPr>
          <p:txBody>
            <a:bodyPr wrap="square" rtlCol="0">
              <a:spAutoFit/>
            </a:bodyPr>
            <a:lstStyle/>
            <a:p>
              <a:pPr algn="ctr"/>
              <a:r>
                <a:rPr lang="en-US" dirty="0" smtClean="0"/>
                <a:t>Roll It</a:t>
              </a:r>
              <a:endParaRPr lang="en-AU" dirty="0"/>
            </a:p>
          </p:txBody>
        </p:sp>
        <p:pic>
          <p:nvPicPr>
            <p:cNvPr id="34" name="Picture 3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09598" y="2634750"/>
              <a:ext cx="2537159" cy="2539518"/>
            </a:xfrm>
            <a:prstGeom prst="rect">
              <a:avLst/>
            </a:prstGeom>
          </p:spPr>
        </p:pic>
      </p:grpSp>
    </p:spTree>
    <p:extLst>
      <p:ext uri="{BB962C8B-B14F-4D97-AF65-F5344CB8AC3E}">
        <p14:creationId xmlns:p14="http://schemas.microsoft.com/office/powerpoint/2010/main" val="2473074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0" y="365125"/>
            <a:ext cx="8591550" cy="1325563"/>
          </a:xfrm>
          <a:solidFill>
            <a:srgbClr val="FFFF00"/>
          </a:solidFill>
          <a:ln>
            <a:solidFill>
              <a:schemeClr val="tx1"/>
            </a:solidFill>
          </a:ln>
        </p:spPr>
        <p:txBody>
          <a:bodyPr/>
          <a:lstStyle/>
          <a:p>
            <a:r>
              <a:rPr lang="en-AU" dirty="0" smtClean="0"/>
              <a:t>sensory</a:t>
            </a:r>
            <a:endParaRPr lang="en-AU" dirty="0"/>
          </a:p>
        </p:txBody>
      </p:sp>
      <p:grpSp>
        <p:nvGrpSpPr>
          <p:cNvPr id="4" name="Group 3"/>
          <p:cNvGrpSpPr/>
          <p:nvPr/>
        </p:nvGrpSpPr>
        <p:grpSpPr>
          <a:xfrm>
            <a:off x="429467" y="147495"/>
            <a:ext cx="2093660" cy="1760822"/>
            <a:chOff x="460916" y="327102"/>
            <a:chExt cx="6564352" cy="4702098"/>
          </a:xfrm>
        </p:grpSpPr>
        <p:grpSp>
          <p:nvGrpSpPr>
            <p:cNvPr id="5" name="Group 4"/>
            <p:cNvGrpSpPr/>
            <p:nvPr/>
          </p:nvGrpSpPr>
          <p:grpSpPr>
            <a:xfrm>
              <a:off x="460916" y="327102"/>
              <a:ext cx="6564352" cy="4702098"/>
              <a:chOff x="2819400" y="2819400"/>
              <a:chExt cx="3540098" cy="3048001"/>
            </a:xfrm>
          </p:grpSpPr>
          <p:sp>
            <p:nvSpPr>
              <p:cNvPr id="7" name="Text Box 7"/>
              <p:cNvSpPr txBox="1">
                <a:spLocks noChangeArrowheads="1"/>
              </p:cNvSpPr>
              <p:nvPr/>
            </p:nvSpPr>
            <p:spPr bwMode="auto">
              <a:xfrm>
                <a:off x="2819400" y="2819400"/>
                <a:ext cx="3540098" cy="3048001"/>
              </a:xfrm>
              <a:prstGeom prst="rect">
                <a:avLst/>
              </a:prstGeom>
              <a:solidFill>
                <a:srgbClr val="FFFFFF"/>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solidFill>
                    <a:srgbClr val="000000"/>
                  </a:solidFill>
                </a:endParaRPr>
              </a:p>
            </p:txBody>
          </p:sp>
          <p:sp>
            <p:nvSpPr>
              <p:cNvPr id="8" name="Text Box 7"/>
              <p:cNvSpPr txBox="1">
                <a:spLocks noChangeArrowheads="1"/>
              </p:cNvSpPr>
              <p:nvPr/>
            </p:nvSpPr>
            <p:spPr bwMode="auto">
              <a:xfrm>
                <a:off x="2819400" y="5410200"/>
                <a:ext cx="3540098" cy="457201"/>
              </a:xfrm>
              <a:prstGeom prst="rect">
                <a:avLst/>
              </a:prstGeom>
              <a:solidFill>
                <a:srgbClr val="FFFF99"/>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200" dirty="0" smtClean="0">
                    <a:solidFill>
                      <a:srgbClr val="000000"/>
                    </a:solidFill>
                    <a:latin typeface="Comic Sans MS" panose="030F0702030302020204" pitchFamily="66" charset="0"/>
                  </a:rPr>
                  <a:t>4. Sensory</a:t>
                </a:r>
                <a:endParaRPr lang="en-GB" altLang="en-US" sz="3600" dirty="0">
                  <a:solidFill>
                    <a:srgbClr val="000000"/>
                  </a:solidFill>
                  <a:latin typeface="Comic Sans MS" panose="030F0702030302020204" pitchFamily="66" charset="0"/>
                </a:endParaRPr>
              </a:p>
            </p:txBody>
          </p:sp>
        </p:gr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0523" y="495531"/>
              <a:ext cx="5671789" cy="3671737"/>
            </a:xfrm>
            <a:prstGeom prst="rect">
              <a:avLst/>
            </a:prstGeom>
          </p:spPr>
        </p:pic>
      </p:gr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9400" y="1908317"/>
            <a:ext cx="3354437" cy="5029200"/>
          </a:xfrm>
          <a:prstGeom prst="rect">
            <a:avLst/>
          </a:prstGeom>
        </p:spPr>
      </p:pic>
    </p:spTree>
    <p:extLst>
      <p:ext uri="{BB962C8B-B14F-4D97-AF65-F5344CB8AC3E}">
        <p14:creationId xmlns:p14="http://schemas.microsoft.com/office/powerpoint/2010/main" val="3641226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0" y="365125"/>
            <a:ext cx="8496300" cy="1325563"/>
          </a:xfrm>
          <a:solidFill>
            <a:srgbClr val="FFFF00"/>
          </a:solidFill>
          <a:ln>
            <a:solidFill>
              <a:schemeClr val="tx1"/>
            </a:solidFill>
          </a:ln>
        </p:spPr>
        <p:txBody>
          <a:bodyPr/>
          <a:lstStyle/>
          <a:p>
            <a:r>
              <a:rPr lang="en-US" dirty="0" smtClean="0"/>
              <a:t>Finished </a:t>
            </a:r>
            <a:endParaRPr lang="en-AU" dirty="0"/>
          </a:p>
        </p:txBody>
      </p:sp>
      <p:grpSp>
        <p:nvGrpSpPr>
          <p:cNvPr id="4" name="Group 3"/>
          <p:cNvGrpSpPr/>
          <p:nvPr/>
        </p:nvGrpSpPr>
        <p:grpSpPr>
          <a:xfrm>
            <a:off x="518743" y="365125"/>
            <a:ext cx="2021027" cy="1606200"/>
            <a:chOff x="7301893" y="327103"/>
            <a:chExt cx="2021027" cy="1606200"/>
          </a:xfrm>
        </p:grpSpPr>
        <p:grpSp>
          <p:nvGrpSpPr>
            <p:cNvPr id="5" name="Group 4"/>
            <p:cNvGrpSpPr/>
            <p:nvPr/>
          </p:nvGrpSpPr>
          <p:grpSpPr>
            <a:xfrm>
              <a:off x="7301893" y="327103"/>
              <a:ext cx="2021027" cy="1606200"/>
              <a:chOff x="2819400" y="2819400"/>
              <a:chExt cx="3540098" cy="3048001"/>
            </a:xfrm>
          </p:grpSpPr>
          <p:sp>
            <p:nvSpPr>
              <p:cNvPr id="7" name="Text Box 7"/>
              <p:cNvSpPr txBox="1">
                <a:spLocks noChangeArrowheads="1"/>
              </p:cNvSpPr>
              <p:nvPr/>
            </p:nvSpPr>
            <p:spPr bwMode="auto">
              <a:xfrm>
                <a:off x="2819400" y="2819400"/>
                <a:ext cx="3540098" cy="3048001"/>
              </a:xfrm>
              <a:prstGeom prst="rect">
                <a:avLst/>
              </a:prstGeom>
              <a:solidFill>
                <a:srgbClr val="FFFFFF"/>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solidFill>
                    <a:srgbClr val="000000"/>
                  </a:solidFill>
                </a:endParaRPr>
              </a:p>
            </p:txBody>
          </p:sp>
          <p:sp>
            <p:nvSpPr>
              <p:cNvPr id="8" name="Text Box 7"/>
              <p:cNvSpPr txBox="1">
                <a:spLocks noChangeArrowheads="1"/>
              </p:cNvSpPr>
              <p:nvPr/>
            </p:nvSpPr>
            <p:spPr bwMode="auto">
              <a:xfrm>
                <a:off x="2819400" y="5410201"/>
                <a:ext cx="3540098" cy="457200"/>
              </a:xfrm>
              <a:prstGeom prst="rect">
                <a:avLst/>
              </a:prstGeom>
              <a:solidFill>
                <a:srgbClr val="FFFF99"/>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600" dirty="0" smtClean="0">
                    <a:solidFill>
                      <a:srgbClr val="000000"/>
                    </a:solidFill>
                    <a:latin typeface="Comic Sans MS" panose="030F0702030302020204" pitchFamily="66" charset="0"/>
                  </a:rPr>
                  <a:t>5. finished</a:t>
                </a:r>
                <a:endParaRPr lang="en-GB" altLang="en-US" sz="1600" dirty="0">
                  <a:solidFill>
                    <a:srgbClr val="000000"/>
                  </a:solidFill>
                  <a:latin typeface="Comic Sans MS" panose="030F0702030302020204" pitchFamily="66" charset="0"/>
                </a:endParaRPr>
              </a:p>
            </p:txBody>
          </p:sp>
        </p:gr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1893" y="340956"/>
              <a:ext cx="2021027" cy="1351417"/>
            </a:xfrm>
            <a:prstGeom prst="rect">
              <a:avLst/>
            </a:prstGeom>
          </p:spPr>
        </p:pic>
      </p:gr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09593" y="2674796"/>
            <a:ext cx="5482007" cy="3665699"/>
          </a:xfrm>
          <a:prstGeom prst="rect">
            <a:avLst/>
          </a:prstGeom>
        </p:spPr>
      </p:pic>
    </p:spTree>
    <p:extLst>
      <p:ext uri="{BB962C8B-B14F-4D97-AF65-F5344CB8AC3E}">
        <p14:creationId xmlns:p14="http://schemas.microsoft.com/office/powerpoint/2010/main" val="298478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rot="16200000">
            <a:off x="-962891" y="962891"/>
            <a:ext cx="6858000" cy="4932218"/>
            <a:chOff x="1218045" y="486593"/>
            <a:chExt cx="4445000" cy="2870200"/>
          </a:xfrm>
        </p:grpSpPr>
        <p:pic>
          <p:nvPicPr>
            <p:cNvPr id="5" name="Picture 4"/>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tretch>
              <a:fillRect/>
            </a:stretch>
          </p:blipFill>
          <p:spPr>
            <a:xfrm>
              <a:off x="1218045" y="486593"/>
              <a:ext cx="4445000" cy="2870200"/>
            </a:xfrm>
            <a:prstGeom prst="rect">
              <a:avLst/>
            </a:prstGeom>
          </p:spPr>
        </p:pic>
        <p:sp>
          <p:nvSpPr>
            <p:cNvPr id="7" name="Rectangle 6"/>
            <p:cNvSpPr/>
            <p:nvPr/>
          </p:nvSpPr>
          <p:spPr>
            <a:xfrm>
              <a:off x="1611746" y="889529"/>
              <a:ext cx="3643745" cy="20227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2016989" y="1256136"/>
              <a:ext cx="2833255" cy="1289549"/>
            </a:xfrm>
            <a:prstGeom prst="rect">
              <a:avLst/>
            </a:prstGeom>
            <a:noFill/>
          </p:spPr>
          <p:txBody>
            <a:bodyPr wrap="square" rtlCol="0">
              <a:spAutoFit/>
            </a:bodyPr>
            <a:lstStyle/>
            <a:p>
              <a:r>
                <a:rPr lang="en-US" sz="13800" dirty="0" smtClean="0"/>
                <a:t>Verbs</a:t>
              </a:r>
              <a:endParaRPr lang="en-AU" sz="13800" dirty="0"/>
            </a:p>
          </p:txBody>
        </p:sp>
      </p:grpSp>
      <p:grpSp>
        <p:nvGrpSpPr>
          <p:cNvPr id="15" name="Group 14"/>
          <p:cNvGrpSpPr/>
          <p:nvPr/>
        </p:nvGrpSpPr>
        <p:grpSpPr>
          <a:xfrm rot="16200000">
            <a:off x="4089400" y="959721"/>
            <a:ext cx="6858000" cy="4932218"/>
            <a:chOff x="5868554" y="486593"/>
            <a:chExt cx="4445000" cy="2870200"/>
          </a:xfrm>
        </p:grpSpPr>
        <p:pic>
          <p:nvPicPr>
            <p:cNvPr id="11" name="Picture 10"/>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868554" y="486593"/>
              <a:ext cx="4445000" cy="2870200"/>
            </a:xfrm>
            <a:prstGeom prst="rect">
              <a:avLst/>
            </a:prstGeom>
          </p:spPr>
        </p:pic>
        <p:sp>
          <p:nvSpPr>
            <p:cNvPr id="12" name="Rectangle 11"/>
            <p:cNvSpPr/>
            <p:nvPr/>
          </p:nvSpPr>
          <p:spPr>
            <a:xfrm>
              <a:off x="6262255" y="889529"/>
              <a:ext cx="3643745" cy="20227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6511638" y="1256136"/>
              <a:ext cx="3255818" cy="1289549"/>
            </a:xfrm>
            <a:prstGeom prst="rect">
              <a:avLst/>
            </a:prstGeom>
            <a:noFill/>
          </p:spPr>
          <p:txBody>
            <a:bodyPr wrap="square" rtlCol="0">
              <a:spAutoFit/>
            </a:bodyPr>
            <a:lstStyle/>
            <a:p>
              <a:r>
                <a:rPr lang="en-US" sz="13800" dirty="0" smtClean="0"/>
                <a:t>Nouns</a:t>
              </a:r>
              <a:endParaRPr lang="en-AU" sz="8800" dirty="0"/>
            </a:p>
          </p:txBody>
        </p:sp>
      </p:grpSp>
    </p:spTree>
    <p:extLst>
      <p:ext uri="{BB962C8B-B14F-4D97-AF65-F5344CB8AC3E}">
        <p14:creationId xmlns:p14="http://schemas.microsoft.com/office/powerpoint/2010/main" val="3236866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smtClean="0"/>
              <a:t>Blue Planet</a:t>
            </a:r>
            <a:endParaRPr lang="en-AU" dirty="0"/>
          </a:p>
        </p:txBody>
      </p:sp>
      <p:grpSp>
        <p:nvGrpSpPr>
          <p:cNvPr id="4" name="Group 3"/>
          <p:cNvGrpSpPr/>
          <p:nvPr/>
        </p:nvGrpSpPr>
        <p:grpSpPr>
          <a:xfrm>
            <a:off x="416274" y="2309633"/>
            <a:ext cx="2093660" cy="1692495"/>
            <a:chOff x="460916" y="327102"/>
            <a:chExt cx="6564352" cy="4702098"/>
          </a:xfrm>
        </p:grpSpPr>
        <p:grpSp>
          <p:nvGrpSpPr>
            <p:cNvPr id="5" name="Group 4"/>
            <p:cNvGrpSpPr/>
            <p:nvPr/>
          </p:nvGrpSpPr>
          <p:grpSpPr>
            <a:xfrm>
              <a:off x="460916" y="327102"/>
              <a:ext cx="6564352" cy="4702098"/>
              <a:chOff x="2819400" y="2819400"/>
              <a:chExt cx="3540098" cy="3048001"/>
            </a:xfrm>
          </p:grpSpPr>
          <p:sp>
            <p:nvSpPr>
              <p:cNvPr id="7" name="Text Box 7"/>
              <p:cNvSpPr txBox="1">
                <a:spLocks noChangeArrowheads="1"/>
              </p:cNvSpPr>
              <p:nvPr/>
            </p:nvSpPr>
            <p:spPr bwMode="auto">
              <a:xfrm>
                <a:off x="2819400" y="2819400"/>
                <a:ext cx="3540098" cy="3048001"/>
              </a:xfrm>
              <a:prstGeom prst="rect">
                <a:avLst/>
              </a:prstGeom>
              <a:solidFill>
                <a:srgbClr val="FFFFFF"/>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solidFill>
                    <a:srgbClr val="000000"/>
                  </a:solidFill>
                </a:endParaRPr>
              </a:p>
            </p:txBody>
          </p:sp>
          <p:sp>
            <p:nvSpPr>
              <p:cNvPr id="8" name="Text Box 7"/>
              <p:cNvSpPr txBox="1">
                <a:spLocks noChangeArrowheads="1"/>
              </p:cNvSpPr>
              <p:nvPr/>
            </p:nvSpPr>
            <p:spPr bwMode="auto">
              <a:xfrm>
                <a:off x="2819400" y="5410200"/>
                <a:ext cx="3540098" cy="457201"/>
              </a:xfrm>
              <a:prstGeom prst="rect">
                <a:avLst/>
              </a:prstGeom>
              <a:solidFill>
                <a:srgbClr val="FFFF99"/>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400" dirty="0" smtClean="0">
                    <a:solidFill>
                      <a:srgbClr val="000000"/>
                    </a:solidFill>
                    <a:latin typeface="Comic Sans MS" panose="030F0702030302020204" pitchFamily="66" charset="0"/>
                  </a:rPr>
                  <a:t>1. YouTube</a:t>
                </a:r>
                <a:endParaRPr lang="en-GB" altLang="en-US" sz="3600" dirty="0">
                  <a:solidFill>
                    <a:srgbClr val="000000"/>
                  </a:solidFill>
                  <a:latin typeface="Comic Sans MS" panose="030F0702030302020204" pitchFamily="66" charset="0"/>
                </a:endParaRPr>
              </a:p>
            </p:txBody>
          </p:sp>
        </p:gr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577" y="1133856"/>
              <a:ext cx="6135029" cy="2576712"/>
            </a:xfrm>
            <a:prstGeom prst="rect">
              <a:avLst/>
            </a:prstGeom>
          </p:spPr>
        </p:pic>
      </p:grpSp>
      <p:grpSp>
        <p:nvGrpSpPr>
          <p:cNvPr id="9" name="Group 8"/>
          <p:cNvGrpSpPr/>
          <p:nvPr/>
        </p:nvGrpSpPr>
        <p:grpSpPr>
          <a:xfrm>
            <a:off x="2781729" y="2312157"/>
            <a:ext cx="2021027" cy="1705430"/>
            <a:chOff x="460916" y="327102"/>
            <a:chExt cx="6564352" cy="4992591"/>
          </a:xfrm>
        </p:grpSpPr>
        <p:grpSp>
          <p:nvGrpSpPr>
            <p:cNvPr id="10" name="Group 9"/>
            <p:cNvGrpSpPr/>
            <p:nvPr/>
          </p:nvGrpSpPr>
          <p:grpSpPr>
            <a:xfrm>
              <a:off x="460916" y="327102"/>
              <a:ext cx="6564352" cy="4992591"/>
              <a:chOff x="2819400" y="2819400"/>
              <a:chExt cx="3540098" cy="3236305"/>
            </a:xfrm>
          </p:grpSpPr>
          <p:sp>
            <p:nvSpPr>
              <p:cNvPr id="13" name="Text Box 7"/>
              <p:cNvSpPr txBox="1">
                <a:spLocks noChangeArrowheads="1"/>
              </p:cNvSpPr>
              <p:nvPr/>
            </p:nvSpPr>
            <p:spPr bwMode="auto">
              <a:xfrm>
                <a:off x="2819400" y="2819400"/>
                <a:ext cx="3540098" cy="3048001"/>
              </a:xfrm>
              <a:prstGeom prst="rect">
                <a:avLst/>
              </a:prstGeom>
              <a:solidFill>
                <a:srgbClr val="FFFFFF"/>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solidFill>
                    <a:srgbClr val="000000"/>
                  </a:solidFill>
                </a:endParaRPr>
              </a:p>
            </p:txBody>
          </p:sp>
          <p:sp>
            <p:nvSpPr>
              <p:cNvPr id="14" name="Text Box 7"/>
              <p:cNvSpPr txBox="1">
                <a:spLocks noChangeArrowheads="1"/>
              </p:cNvSpPr>
              <p:nvPr/>
            </p:nvSpPr>
            <p:spPr bwMode="auto">
              <a:xfrm>
                <a:off x="2819400" y="5410199"/>
                <a:ext cx="3540098" cy="645506"/>
              </a:xfrm>
              <a:prstGeom prst="rect">
                <a:avLst/>
              </a:prstGeom>
              <a:solidFill>
                <a:srgbClr val="FFFF99"/>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600" dirty="0" smtClean="0">
                    <a:solidFill>
                      <a:srgbClr val="000000"/>
                    </a:solidFill>
                    <a:latin typeface="Comic Sans MS" panose="030F0702030302020204" pitchFamily="66" charset="0"/>
                  </a:rPr>
                  <a:t>2. read book</a:t>
                </a:r>
                <a:endParaRPr lang="en-GB" altLang="en-US" sz="1600" dirty="0">
                  <a:solidFill>
                    <a:srgbClr val="000000"/>
                  </a:solidFill>
                  <a:latin typeface="Comic Sans MS" panose="030F0702030302020204" pitchFamily="66" charset="0"/>
                </a:endParaRPr>
              </a:p>
            </p:txBody>
          </p:sp>
        </p:grpSp>
        <p:pic>
          <p:nvPicPr>
            <p:cNvPr id="11" name="Picture 10"/>
            <p:cNvPicPr>
              <a:picLocks noChangeAspect="1"/>
            </p:cNvPicPr>
            <p:nvPr/>
          </p:nvPicPr>
          <p:blipFill>
            <a:blip r:embed="rId3" cstate="email">
              <a:extLst>
                <a:ext uri="{BEBA8EAE-BF5A-486C-A8C5-ECC9F3942E4B}">
                  <a14:imgProps xmlns:a14="http://schemas.microsoft.com/office/drawing/2010/main">
                    <a14:imgLayer r:embed="rId4">
                      <a14:imgEffect>
                        <a14:backgroundRemoval t="917" b="100000" l="0" r="100000"/>
                      </a14:imgEffect>
                    </a14:imgLayer>
                  </a14:imgProps>
                </a:ext>
                <a:ext uri="{28A0092B-C50C-407E-A947-70E740481C1C}">
                  <a14:useLocalDpi xmlns:a14="http://schemas.microsoft.com/office/drawing/2010/main"/>
                </a:ext>
              </a:extLst>
            </a:blip>
            <a:stretch>
              <a:fillRect/>
            </a:stretch>
          </p:blipFill>
          <p:spPr>
            <a:xfrm>
              <a:off x="630924" y="1142387"/>
              <a:ext cx="2847474" cy="1423737"/>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78398" y="1432882"/>
              <a:ext cx="3320716" cy="2490537"/>
            </a:xfrm>
            <a:prstGeom prst="rect">
              <a:avLst/>
            </a:prstGeom>
          </p:spPr>
        </p:pic>
      </p:grpSp>
      <p:grpSp>
        <p:nvGrpSpPr>
          <p:cNvPr id="15" name="Group 14"/>
          <p:cNvGrpSpPr/>
          <p:nvPr/>
        </p:nvGrpSpPr>
        <p:grpSpPr>
          <a:xfrm>
            <a:off x="12623787" y="1411496"/>
            <a:ext cx="2021027" cy="1606200"/>
            <a:chOff x="460916" y="327102"/>
            <a:chExt cx="6564352" cy="4702098"/>
          </a:xfrm>
        </p:grpSpPr>
        <p:grpSp>
          <p:nvGrpSpPr>
            <p:cNvPr id="16" name="Group 15"/>
            <p:cNvGrpSpPr/>
            <p:nvPr/>
          </p:nvGrpSpPr>
          <p:grpSpPr>
            <a:xfrm>
              <a:off x="460916" y="327102"/>
              <a:ext cx="6564352" cy="4702098"/>
              <a:chOff x="2819400" y="2819400"/>
              <a:chExt cx="3540098" cy="3048001"/>
            </a:xfrm>
          </p:grpSpPr>
          <p:sp>
            <p:nvSpPr>
              <p:cNvPr id="18" name="Text Box 7"/>
              <p:cNvSpPr txBox="1">
                <a:spLocks noChangeArrowheads="1"/>
              </p:cNvSpPr>
              <p:nvPr/>
            </p:nvSpPr>
            <p:spPr bwMode="auto">
              <a:xfrm>
                <a:off x="2819400" y="2819400"/>
                <a:ext cx="3540098" cy="3048001"/>
              </a:xfrm>
              <a:prstGeom prst="rect">
                <a:avLst/>
              </a:prstGeom>
              <a:solidFill>
                <a:srgbClr val="FFFFFF"/>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solidFill>
                    <a:srgbClr val="000000"/>
                  </a:solidFill>
                </a:endParaRPr>
              </a:p>
            </p:txBody>
          </p:sp>
          <p:sp>
            <p:nvSpPr>
              <p:cNvPr id="19" name="Text Box 7"/>
              <p:cNvSpPr txBox="1">
                <a:spLocks noChangeArrowheads="1"/>
              </p:cNvSpPr>
              <p:nvPr/>
            </p:nvSpPr>
            <p:spPr bwMode="auto">
              <a:xfrm>
                <a:off x="2819400" y="5410200"/>
                <a:ext cx="3540098" cy="457201"/>
              </a:xfrm>
              <a:prstGeom prst="rect">
                <a:avLst/>
              </a:prstGeom>
              <a:solidFill>
                <a:srgbClr val="FFFF99"/>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400" dirty="0" smtClean="0">
                    <a:solidFill>
                      <a:srgbClr val="000000"/>
                    </a:solidFill>
                    <a:latin typeface="Comic Sans MS" panose="030F0702030302020204" pitchFamily="66" charset="0"/>
                  </a:rPr>
                  <a:t>3. Walk</a:t>
                </a:r>
                <a:endParaRPr lang="en-GB" altLang="en-US" sz="2400" dirty="0">
                  <a:solidFill>
                    <a:srgbClr val="000000"/>
                  </a:solidFill>
                  <a:latin typeface="Comic Sans MS" panose="030F0702030302020204" pitchFamily="66" charset="0"/>
                </a:endParaRPr>
              </a:p>
            </p:txBody>
          </p:sp>
        </p:grpSp>
        <p:pic>
          <p:nvPicPr>
            <p:cNvPr id="17" name="Picture 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4575" y1="10843" x2="5882" y2="73494"/>
                          <a14:foregroundMark x1="30065" y1="7229" x2="30719" y2="63855"/>
                          <a14:foregroundMark x1="79739" y1="7229" x2="79085" y2="16867"/>
                        </a14:backgroundRemoval>
                      </a14:imgEffect>
                    </a14:imgLayer>
                  </a14:imgProps>
                </a:ext>
                <a:ext uri="{28A0092B-C50C-407E-A947-70E740481C1C}">
                  <a14:useLocalDpi xmlns:a14="http://schemas.microsoft.com/office/drawing/2010/main"/>
                </a:ext>
              </a:extLst>
            </a:blip>
            <a:srcRect/>
            <a:stretch>
              <a:fillRect/>
            </a:stretch>
          </p:blipFill>
          <p:spPr bwMode="auto">
            <a:xfrm>
              <a:off x="1413866" y="490039"/>
              <a:ext cx="4975783" cy="36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9"/>
          <p:cNvGrpSpPr/>
          <p:nvPr/>
        </p:nvGrpSpPr>
        <p:grpSpPr>
          <a:xfrm>
            <a:off x="9819423" y="2345213"/>
            <a:ext cx="2021027" cy="1606200"/>
            <a:chOff x="7301893" y="327103"/>
            <a:chExt cx="2021027" cy="1606200"/>
          </a:xfrm>
        </p:grpSpPr>
        <p:grpSp>
          <p:nvGrpSpPr>
            <p:cNvPr id="21" name="Group 20"/>
            <p:cNvGrpSpPr/>
            <p:nvPr/>
          </p:nvGrpSpPr>
          <p:grpSpPr>
            <a:xfrm>
              <a:off x="7301893" y="327103"/>
              <a:ext cx="2021027" cy="1606200"/>
              <a:chOff x="2819400" y="2819400"/>
              <a:chExt cx="3540098" cy="3048001"/>
            </a:xfrm>
          </p:grpSpPr>
          <p:sp>
            <p:nvSpPr>
              <p:cNvPr id="23" name="Text Box 7"/>
              <p:cNvSpPr txBox="1">
                <a:spLocks noChangeArrowheads="1"/>
              </p:cNvSpPr>
              <p:nvPr/>
            </p:nvSpPr>
            <p:spPr bwMode="auto">
              <a:xfrm>
                <a:off x="2819400" y="2819400"/>
                <a:ext cx="3540098" cy="3048001"/>
              </a:xfrm>
              <a:prstGeom prst="rect">
                <a:avLst/>
              </a:prstGeom>
              <a:solidFill>
                <a:srgbClr val="FFFFFF"/>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solidFill>
                    <a:srgbClr val="000000"/>
                  </a:solidFill>
                </a:endParaRPr>
              </a:p>
            </p:txBody>
          </p:sp>
          <p:sp>
            <p:nvSpPr>
              <p:cNvPr id="24" name="Text Box 7"/>
              <p:cNvSpPr txBox="1">
                <a:spLocks noChangeArrowheads="1"/>
              </p:cNvSpPr>
              <p:nvPr/>
            </p:nvSpPr>
            <p:spPr bwMode="auto">
              <a:xfrm>
                <a:off x="2819400" y="5410201"/>
                <a:ext cx="3540098" cy="457200"/>
              </a:xfrm>
              <a:prstGeom prst="rect">
                <a:avLst/>
              </a:prstGeom>
              <a:solidFill>
                <a:srgbClr val="FFFF99"/>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600" dirty="0" smtClean="0">
                    <a:solidFill>
                      <a:srgbClr val="000000"/>
                    </a:solidFill>
                    <a:latin typeface="Comic Sans MS" panose="030F0702030302020204" pitchFamily="66" charset="0"/>
                  </a:rPr>
                  <a:t>5. finished</a:t>
                </a:r>
                <a:endParaRPr lang="en-GB" altLang="en-US" sz="1600" dirty="0">
                  <a:solidFill>
                    <a:srgbClr val="000000"/>
                  </a:solidFill>
                  <a:latin typeface="Comic Sans MS" panose="030F0702030302020204" pitchFamily="66" charset="0"/>
                </a:endParaRPr>
              </a:p>
            </p:txBody>
          </p:sp>
        </p:grpSp>
        <p:pic>
          <p:nvPicPr>
            <p:cNvPr id="22" name="Picture 2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01893" y="340956"/>
              <a:ext cx="2021027" cy="1351417"/>
            </a:xfrm>
            <a:prstGeom prst="rect">
              <a:avLst/>
            </a:prstGeom>
          </p:spPr>
        </p:pic>
      </p:grpSp>
      <p:grpSp>
        <p:nvGrpSpPr>
          <p:cNvPr id="25" name="Group 24"/>
          <p:cNvGrpSpPr/>
          <p:nvPr/>
        </p:nvGrpSpPr>
        <p:grpSpPr>
          <a:xfrm>
            <a:off x="13163080" y="4382966"/>
            <a:ext cx="2093660" cy="1692495"/>
            <a:chOff x="460916" y="327102"/>
            <a:chExt cx="6564352" cy="4702098"/>
          </a:xfrm>
        </p:grpSpPr>
        <p:grpSp>
          <p:nvGrpSpPr>
            <p:cNvPr id="26" name="Group 25"/>
            <p:cNvGrpSpPr/>
            <p:nvPr/>
          </p:nvGrpSpPr>
          <p:grpSpPr>
            <a:xfrm>
              <a:off x="460916" y="327102"/>
              <a:ext cx="6564352" cy="4702098"/>
              <a:chOff x="2819400" y="2819400"/>
              <a:chExt cx="3540098" cy="3048001"/>
            </a:xfrm>
          </p:grpSpPr>
          <p:sp>
            <p:nvSpPr>
              <p:cNvPr id="28" name="Text Box 7"/>
              <p:cNvSpPr txBox="1">
                <a:spLocks noChangeArrowheads="1"/>
              </p:cNvSpPr>
              <p:nvPr/>
            </p:nvSpPr>
            <p:spPr bwMode="auto">
              <a:xfrm>
                <a:off x="2819400" y="2819400"/>
                <a:ext cx="3540098" cy="3048001"/>
              </a:xfrm>
              <a:prstGeom prst="rect">
                <a:avLst/>
              </a:prstGeom>
              <a:solidFill>
                <a:srgbClr val="FFFFFF"/>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solidFill>
                    <a:srgbClr val="000000"/>
                  </a:solidFill>
                </a:endParaRPr>
              </a:p>
            </p:txBody>
          </p:sp>
          <p:sp>
            <p:nvSpPr>
              <p:cNvPr id="29" name="Text Box 7"/>
              <p:cNvSpPr txBox="1">
                <a:spLocks noChangeArrowheads="1"/>
              </p:cNvSpPr>
              <p:nvPr/>
            </p:nvSpPr>
            <p:spPr bwMode="auto">
              <a:xfrm>
                <a:off x="2819400" y="5410200"/>
                <a:ext cx="3540098" cy="457201"/>
              </a:xfrm>
              <a:prstGeom prst="rect">
                <a:avLst/>
              </a:prstGeom>
              <a:solidFill>
                <a:srgbClr val="FFFF99"/>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400" dirty="0" smtClean="0">
                    <a:solidFill>
                      <a:srgbClr val="000000"/>
                    </a:solidFill>
                    <a:latin typeface="Comic Sans MS" panose="030F0702030302020204" pitchFamily="66" charset="0"/>
                  </a:rPr>
                  <a:t>3. Craft</a:t>
                </a:r>
                <a:endParaRPr lang="en-GB" altLang="en-US" sz="3600" dirty="0">
                  <a:solidFill>
                    <a:srgbClr val="000000"/>
                  </a:solidFill>
                  <a:latin typeface="Comic Sans MS" panose="030F0702030302020204" pitchFamily="66" charset="0"/>
                </a:endParaRPr>
              </a:p>
            </p:txBody>
          </p:sp>
        </p:grpSp>
        <p:pic>
          <p:nvPicPr>
            <p:cNvPr id="27" name="Picture 2" descr="Image result for craft clipart"/>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57903" y="482957"/>
              <a:ext cx="3970375" cy="36094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5041268" y="2273996"/>
            <a:ext cx="2093660" cy="1686517"/>
            <a:chOff x="460916" y="327102"/>
            <a:chExt cx="6564352" cy="4702098"/>
          </a:xfrm>
        </p:grpSpPr>
        <p:grpSp>
          <p:nvGrpSpPr>
            <p:cNvPr id="31" name="Group 30"/>
            <p:cNvGrpSpPr/>
            <p:nvPr/>
          </p:nvGrpSpPr>
          <p:grpSpPr>
            <a:xfrm>
              <a:off x="460916" y="327102"/>
              <a:ext cx="6564352" cy="4702098"/>
              <a:chOff x="2819400" y="2819400"/>
              <a:chExt cx="3540098" cy="3048001"/>
            </a:xfrm>
          </p:grpSpPr>
          <p:sp>
            <p:nvSpPr>
              <p:cNvPr id="34" name="Text Box 7"/>
              <p:cNvSpPr txBox="1">
                <a:spLocks noChangeArrowheads="1"/>
              </p:cNvSpPr>
              <p:nvPr/>
            </p:nvSpPr>
            <p:spPr bwMode="auto">
              <a:xfrm>
                <a:off x="2819400" y="2819400"/>
                <a:ext cx="3540098" cy="3048001"/>
              </a:xfrm>
              <a:prstGeom prst="rect">
                <a:avLst/>
              </a:prstGeom>
              <a:solidFill>
                <a:srgbClr val="FFFFFF"/>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solidFill>
                    <a:srgbClr val="000000"/>
                  </a:solidFill>
                </a:endParaRPr>
              </a:p>
            </p:txBody>
          </p:sp>
          <p:sp>
            <p:nvSpPr>
              <p:cNvPr id="35" name="Text Box 7"/>
              <p:cNvSpPr txBox="1">
                <a:spLocks noChangeArrowheads="1"/>
              </p:cNvSpPr>
              <p:nvPr/>
            </p:nvSpPr>
            <p:spPr bwMode="auto">
              <a:xfrm>
                <a:off x="2819400" y="5410200"/>
                <a:ext cx="3540098" cy="457201"/>
              </a:xfrm>
              <a:prstGeom prst="rect">
                <a:avLst/>
              </a:prstGeom>
              <a:solidFill>
                <a:srgbClr val="FFFF99"/>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600" dirty="0" smtClean="0">
                    <a:solidFill>
                      <a:srgbClr val="000000"/>
                    </a:solidFill>
                    <a:latin typeface="Comic Sans MS" panose="030F0702030302020204" pitchFamily="66" charset="0"/>
                  </a:rPr>
                  <a:t>3. Worksheet</a:t>
                </a:r>
                <a:endParaRPr lang="en-GB" altLang="en-US" sz="3600" dirty="0">
                  <a:solidFill>
                    <a:srgbClr val="000000"/>
                  </a:solidFill>
                  <a:latin typeface="Comic Sans MS" panose="030F0702030302020204" pitchFamily="66" charset="0"/>
                </a:endParaRPr>
              </a:p>
            </p:txBody>
          </p:sp>
        </p:grpSp>
        <p:pic>
          <p:nvPicPr>
            <p:cNvPr id="32" name="Picture 3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1558" y="822635"/>
              <a:ext cx="1724025" cy="2647950"/>
            </a:xfrm>
            <a:prstGeom prst="rect">
              <a:avLst/>
            </a:prstGeom>
          </p:spPr>
        </p:pic>
        <p:pic>
          <p:nvPicPr>
            <p:cNvPr id="33" name="Picture 3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641338" y="822635"/>
              <a:ext cx="2857500" cy="2857500"/>
            </a:xfrm>
            <a:prstGeom prst="rect">
              <a:avLst/>
            </a:prstGeom>
          </p:spPr>
        </p:pic>
      </p:grpSp>
      <p:grpSp>
        <p:nvGrpSpPr>
          <p:cNvPr id="36" name="Group 35"/>
          <p:cNvGrpSpPr/>
          <p:nvPr/>
        </p:nvGrpSpPr>
        <p:grpSpPr>
          <a:xfrm>
            <a:off x="-2689983" y="2902005"/>
            <a:ext cx="2093660" cy="1692495"/>
            <a:chOff x="460916" y="327102"/>
            <a:chExt cx="6564352" cy="4702098"/>
          </a:xfrm>
        </p:grpSpPr>
        <p:grpSp>
          <p:nvGrpSpPr>
            <p:cNvPr id="37" name="Group 36"/>
            <p:cNvGrpSpPr/>
            <p:nvPr/>
          </p:nvGrpSpPr>
          <p:grpSpPr>
            <a:xfrm>
              <a:off x="460916" y="327102"/>
              <a:ext cx="6564352" cy="4702098"/>
              <a:chOff x="2819400" y="2819400"/>
              <a:chExt cx="3540098" cy="3048001"/>
            </a:xfrm>
          </p:grpSpPr>
          <p:sp>
            <p:nvSpPr>
              <p:cNvPr id="39" name="Text Box 7"/>
              <p:cNvSpPr txBox="1">
                <a:spLocks noChangeArrowheads="1"/>
              </p:cNvSpPr>
              <p:nvPr/>
            </p:nvSpPr>
            <p:spPr bwMode="auto">
              <a:xfrm>
                <a:off x="2819400" y="2819400"/>
                <a:ext cx="3540098" cy="3048001"/>
              </a:xfrm>
              <a:prstGeom prst="rect">
                <a:avLst/>
              </a:prstGeom>
              <a:solidFill>
                <a:srgbClr val="FFFFFF"/>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solidFill>
                    <a:srgbClr val="000000"/>
                  </a:solidFill>
                </a:endParaRPr>
              </a:p>
            </p:txBody>
          </p:sp>
          <p:sp>
            <p:nvSpPr>
              <p:cNvPr id="40" name="Text Box 7"/>
              <p:cNvSpPr txBox="1">
                <a:spLocks noChangeArrowheads="1"/>
              </p:cNvSpPr>
              <p:nvPr/>
            </p:nvSpPr>
            <p:spPr bwMode="auto">
              <a:xfrm>
                <a:off x="2819400" y="5410200"/>
                <a:ext cx="3540098" cy="457201"/>
              </a:xfrm>
              <a:prstGeom prst="rect">
                <a:avLst/>
              </a:prstGeom>
              <a:solidFill>
                <a:srgbClr val="FFFF99"/>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400" dirty="0" smtClean="0">
                    <a:solidFill>
                      <a:srgbClr val="000000"/>
                    </a:solidFill>
                    <a:latin typeface="Comic Sans MS" panose="030F0702030302020204" pitchFamily="66" charset="0"/>
                  </a:rPr>
                  <a:t>4. YouTube Relax</a:t>
                </a:r>
                <a:endParaRPr lang="en-GB" altLang="en-US" sz="3600" dirty="0">
                  <a:solidFill>
                    <a:srgbClr val="000000"/>
                  </a:solidFill>
                  <a:latin typeface="Comic Sans MS" panose="030F0702030302020204" pitchFamily="66" charset="0"/>
                </a:endParaRPr>
              </a:p>
            </p:txBody>
          </p:sp>
        </p:grpSp>
        <p:pic>
          <p:nvPicPr>
            <p:cNvPr id="38" name="Picture 3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577" y="1133856"/>
              <a:ext cx="6135029" cy="2576712"/>
            </a:xfrm>
            <a:prstGeom prst="rect">
              <a:avLst/>
            </a:prstGeom>
          </p:spPr>
        </p:pic>
      </p:grpSp>
      <p:pic>
        <p:nvPicPr>
          <p:cNvPr id="41" name="Picture 4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608368" y="4793125"/>
            <a:ext cx="1638300" cy="1638300"/>
          </a:xfrm>
          <a:prstGeom prst="rect">
            <a:avLst/>
          </a:prstGeom>
        </p:spPr>
      </p:pic>
      <p:grpSp>
        <p:nvGrpSpPr>
          <p:cNvPr id="42" name="Group 41"/>
          <p:cNvGrpSpPr/>
          <p:nvPr/>
        </p:nvGrpSpPr>
        <p:grpSpPr>
          <a:xfrm>
            <a:off x="9666310" y="-2047658"/>
            <a:ext cx="2093660" cy="1692495"/>
            <a:chOff x="460916" y="327102"/>
            <a:chExt cx="6564352" cy="4702098"/>
          </a:xfrm>
        </p:grpSpPr>
        <p:grpSp>
          <p:nvGrpSpPr>
            <p:cNvPr id="43" name="Group 42"/>
            <p:cNvGrpSpPr/>
            <p:nvPr/>
          </p:nvGrpSpPr>
          <p:grpSpPr>
            <a:xfrm>
              <a:off x="460916" y="327102"/>
              <a:ext cx="6564352" cy="4702098"/>
              <a:chOff x="2819400" y="2819400"/>
              <a:chExt cx="3540098" cy="3048001"/>
            </a:xfrm>
          </p:grpSpPr>
          <p:sp>
            <p:nvSpPr>
              <p:cNvPr id="45" name="Text Box 7"/>
              <p:cNvSpPr txBox="1">
                <a:spLocks noChangeArrowheads="1"/>
              </p:cNvSpPr>
              <p:nvPr/>
            </p:nvSpPr>
            <p:spPr bwMode="auto">
              <a:xfrm>
                <a:off x="2819400" y="2819400"/>
                <a:ext cx="3540098" cy="3048001"/>
              </a:xfrm>
              <a:prstGeom prst="rect">
                <a:avLst/>
              </a:prstGeom>
              <a:solidFill>
                <a:srgbClr val="FFFFFF"/>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solidFill>
                    <a:srgbClr val="000000"/>
                  </a:solidFill>
                </a:endParaRPr>
              </a:p>
            </p:txBody>
          </p:sp>
          <p:sp>
            <p:nvSpPr>
              <p:cNvPr id="46" name="Text Box 7"/>
              <p:cNvSpPr txBox="1">
                <a:spLocks noChangeArrowheads="1"/>
              </p:cNvSpPr>
              <p:nvPr/>
            </p:nvSpPr>
            <p:spPr bwMode="auto">
              <a:xfrm>
                <a:off x="2819400" y="5410200"/>
                <a:ext cx="3540098" cy="457201"/>
              </a:xfrm>
              <a:prstGeom prst="rect">
                <a:avLst/>
              </a:prstGeom>
              <a:solidFill>
                <a:srgbClr val="FFFF99"/>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400" dirty="0" smtClean="0">
                    <a:solidFill>
                      <a:srgbClr val="000000"/>
                    </a:solidFill>
                    <a:latin typeface="Comic Sans MS" panose="030F0702030302020204" pitchFamily="66" charset="0"/>
                  </a:rPr>
                  <a:t>3. Craft</a:t>
                </a:r>
                <a:endParaRPr lang="en-GB" altLang="en-US" sz="3600" dirty="0">
                  <a:solidFill>
                    <a:srgbClr val="000000"/>
                  </a:solidFill>
                  <a:latin typeface="Comic Sans MS" panose="030F0702030302020204" pitchFamily="66" charset="0"/>
                </a:endParaRPr>
              </a:p>
            </p:txBody>
          </p:sp>
        </p:grpSp>
        <p:pic>
          <p:nvPicPr>
            <p:cNvPr id="44" name="Picture 2" descr="Image result for craft clipart"/>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57903" y="482957"/>
              <a:ext cx="3970375" cy="36094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7420817" y="2283611"/>
            <a:ext cx="2093660" cy="1760822"/>
            <a:chOff x="460916" y="327102"/>
            <a:chExt cx="6564352" cy="4702098"/>
          </a:xfrm>
        </p:grpSpPr>
        <p:grpSp>
          <p:nvGrpSpPr>
            <p:cNvPr id="48" name="Group 47"/>
            <p:cNvGrpSpPr/>
            <p:nvPr/>
          </p:nvGrpSpPr>
          <p:grpSpPr>
            <a:xfrm>
              <a:off x="460916" y="327102"/>
              <a:ext cx="6564352" cy="4702098"/>
              <a:chOff x="2819400" y="2819400"/>
              <a:chExt cx="3540098" cy="3048001"/>
            </a:xfrm>
          </p:grpSpPr>
          <p:sp>
            <p:nvSpPr>
              <p:cNvPr id="50" name="Text Box 7"/>
              <p:cNvSpPr txBox="1">
                <a:spLocks noChangeArrowheads="1"/>
              </p:cNvSpPr>
              <p:nvPr/>
            </p:nvSpPr>
            <p:spPr bwMode="auto">
              <a:xfrm>
                <a:off x="2819400" y="2819400"/>
                <a:ext cx="3540098" cy="3048001"/>
              </a:xfrm>
              <a:prstGeom prst="rect">
                <a:avLst/>
              </a:prstGeom>
              <a:solidFill>
                <a:srgbClr val="FFFFFF"/>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solidFill>
                    <a:srgbClr val="000000"/>
                  </a:solidFill>
                </a:endParaRPr>
              </a:p>
            </p:txBody>
          </p:sp>
          <p:sp>
            <p:nvSpPr>
              <p:cNvPr id="51" name="Text Box 7"/>
              <p:cNvSpPr txBox="1">
                <a:spLocks noChangeArrowheads="1"/>
              </p:cNvSpPr>
              <p:nvPr/>
            </p:nvSpPr>
            <p:spPr bwMode="auto">
              <a:xfrm>
                <a:off x="2819400" y="5410200"/>
                <a:ext cx="3540098" cy="457201"/>
              </a:xfrm>
              <a:prstGeom prst="rect">
                <a:avLst/>
              </a:prstGeom>
              <a:solidFill>
                <a:srgbClr val="FFFF99"/>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200" dirty="0" smtClean="0">
                    <a:solidFill>
                      <a:srgbClr val="000000"/>
                    </a:solidFill>
                    <a:latin typeface="Comic Sans MS" panose="030F0702030302020204" pitchFamily="66" charset="0"/>
                  </a:rPr>
                  <a:t>4. Sensory</a:t>
                </a:r>
                <a:endParaRPr lang="en-GB" altLang="en-US" sz="3600" dirty="0">
                  <a:solidFill>
                    <a:srgbClr val="000000"/>
                  </a:solidFill>
                  <a:latin typeface="Comic Sans MS" panose="030F0702030302020204" pitchFamily="66" charset="0"/>
                </a:endParaRPr>
              </a:p>
            </p:txBody>
          </p:sp>
        </p:grpSp>
        <p:pic>
          <p:nvPicPr>
            <p:cNvPr id="49" name="Picture 4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40523" y="495531"/>
              <a:ext cx="5671789" cy="3671737"/>
            </a:xfrm>
            <a:prstGeom prst="rect">
              <a:avLst/>
            </a:prstGeom>
          </p:spPr>
        </p:pic>
      </p:grpSp>
      <p:grpSp>
        <p:nvGrpSpPr>
          <p:cNvPr id="52" name="Group 51"/>
          <p:cNvGrpSpPr/>
          <p:nvPr/>
        </p:nvGrpSpPr>
        <p:grpSpPr>
          <a:xfrm>
            <a:off x="3579161" y="-2011255"/>
            <a:ext cx="2021027" cy="1606200"/>
            <a:chOff x="460916" y="327102"/>
            <a:chExt cx="6564352" cy="4702098"/>
          </a:xfrm>
        </p:grpSpPr>
        <p:grpSp>
          <p:nvGrpSpPr>
            <p:cNvPr id="53" name="Group 52"/>
            <p:cNvGrpSpPr/>
            <p:nvPr/>
          </p:nvGrpSpPr>
          <p:grpSpPr>
            <a:xfrm>
              <a:off x="460916" y="327102"/>
              <a:ext cx="6564352" cy="4702098"/>
              <a:chOff x="2819400" y="2819400"/>
              <a:chExt cx="3540098" cy="3048001"/>
            </a:xfrm>
          </p:grpSpPr>
          <p:sp>
            <p:nvSpPr>
              <p:cNvPr id="57" name="Text Box 7"/>
              <p:cNvSpPr txBox="1">
                <a:spLocks noChangeArrowheads="1"/>
              </p:cNvSpPr>
              <p:nvPr/>
            </p:nvSpPr>
            <p:spPr bwMode="auto">
              <a:xfrm>
                <a:off x="2819400" y="2819400"/>
                <a:ext cx="3540098" cy="3048001"/>
              </a:xfrm>
              <a:prstGeom prst="rect">
                <a:avLst/>
              </a:prstGeom>
              <a:solidFill>
                <a:srgbClr val="FFFFFF"/>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solidFill>
                    <a:srgbClr val="000000"/>
                  </a:solidFill>
                </a:endParaRPr>
              </a:p>
            </p:txBody>
          </p:sp>
          <p:sp>
            <p:nvSpPr>
              <p:cNvPr id="58" name="Text Box 7"/>
              <p:cNvSpPr txBox="1">
                <a:spLocks noChangeArrowheads="1"/>
              </p:cNvSpPr>
              <p:nvPr/>
            </p:nvSpPr>
            <p:spPr bwMode="auto">
              <a:xfrm>
                <a:off x="2819400" y="5410200"/>
                <a:ext cx="3540098" cy="457201"/>
              </a:xfrm>
              <a:prstGeom prst="rect">
                <a:avLst/>
              </a:prstGeom>
              <a:solidFill>
                <a:srgbClr val="FFFF99"/>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400" dirty="0">
                    <a:solidFill>
                      <a:srgbClr val="000000"/>
                    </a:solidFill>
                    <a:latin typeface="Comic Sans MS" panose="030F0702030302020204" pitchFamily="66" charset="0"/>
                  </a:rPr>
                  <a:t>3</a:t>
                </a:r>
                <a:r>
                  <a:rPr lang="en-GB" altLang="en-US" sz="1400" dirty="0" smtClean="0">
                    <a:solidFill>
                      <a:srgbClr val="000000"/>
                    </a:solidFill>
                    <a:latin typeface="Comic Sans MS" panose="030F0702030302020204" pitchFamily="66" charset="0"/>
                  </a:rPr>
                  <a:t>. Group Work</a:t>
                </a:r>
                <a:endParaRPr lang="en-GB" altLang="en-US" sz="1400" dirty="0">
                  <a:solidFill>
                    <a:srgbClr val="000000"/>
                  </a:solidFill>
                  <a:latin typeface="Comic Sans MS" panose="030F0702030302020204" pitchFamily="66" charset="0"/>
                </a:endParaRPr>
              </a:p>
            </p:txBody>
          </p:sp>
        </p:grpSp>
        <p:pic>
          <p:nvPicPr>
            <p:cNvPr id="54" name="Picture 2" descr="Related imag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88767" y="327102"/>
              <a:ext cx="2002574" cy="200257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Related imag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598406" y="327102"/>
              <a:ext cx="2002574" cy="200257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Related imag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595832" y="2241395"/>
              <a:ext cx="2002574" cy="20025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28089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ircle(in)">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circle(in)">
                                      <p:cBhvr>
                                        <p:cTn id="22" dur="20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8537964" y="3625516"/>
            <a:ext cx="3654036" cy="27708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641684" y="6396334"/>
            <a:ext cx="3962392" cy="461665"/>
          </a:xfrm>
          <a:prstGeom prst="rect">
            <a:avLst/>
          </a:prstGeom>
          <a:solidFill>
            <a:srgbClr val="92D050"/>
          </a:solidFill>
          <a:ln>
            <a:solidFill>
              <a:schemeClr val="tx1"/>
            </a:solidFill>
          </a:ln>
        </p:spPr>
        <p:txBody>
          <a:bodyPr wrap="square" rtlCol="0">
            <a:spAutoFit/>
          </a:bodyPr>
          <a:lstStyle/>
          <a:p>
            <a:pPr algn="ctr"/>
            <a:r>
              <a:rPr lang="en-US" sz="2400" dirty="0" smtClean="0"/>
              <a:t>Puffer fish</a:t>
            </a:r>
            <a:endParaRPr lang="en-AU" sz="2400" dirty="0"/>
          </a:p>
        </p:txBody>
      </p:sp>
      <p:sp>
        <p:nvSpPr>
          <p:cNvPr id="12" name="TextBox 11"/>
          <p:cNvSpPr txBox="1"/>
          <p:nvPr/>
        </p:nvSpPr>
        <p:spPr>
          <a:xfrm>
            <a:off x="4588042" y="6396335"/>
            <a:ext cx="3949919" cy="461665"/>
          </a:xfrm>
          <a:prstGeom prst="rect">
            <a:avLst/>
          </a:prstGeom>
          <a:solidFill>
            <a:srgbClr val="92D050"/>
          </a:solidFill>
          <a:ln>
            <a:solidFill>
              <a:schemeClr val="tx1"/>
            </a:solidFill>
          </a:ln>
        </p:spPr>
        <p:txBody>
          <a:bodyPr wrap="square" rtlCol="0">
            <a:spAutoFit/>
          </a:bodyPr>
          <a:lstStyle/>
          <a:p>
            <a:pPr algn="ctr"/>
            <a:r>
              <a:rPr lang="en-US" sz="2400" dirty="0" smtClean="0"/>
              <a:t>Hermit Crab</a:t>
            </a:r>
            <a:endParaRPr lang="en-AU" sz="2400" dirty="0"/>
          </a:p>
        </p:txBody>
      </p:sp>
      <p:sp>
        <p:nvSpPr>
          <p:cNvPr id="13" name="TextBox 12"/>
          <p:cNvSpPr txBox="1"/>
          <p:nvPr/>
        </p:nvSpPr>
        <p:spPr>
          <a:xfrm>
            <a:off x="8537963" y="6396335"/>
            <a:ext cx="3654037" cy="461665"/>
          </a:xfrm>
          <a:prstGeom prst="rect">
            <a:avLst/>
          </a:prstGeom>
          <a:solidFill>
            <a:srgbClr val="92D050"/>
          </a:solidFill>
          <a:ln>
            <a:solidFill>
              <a:schemeClr val="tx1"/>
            </a:solidFill>
          </a:ln>
        </p:spPr>
        <p:txBody>
          <a:bodyPr wrap="square" rtlCol="0">
            <a:spAutoFit/>
          </a:bodyPr>
          <a:lstStyle/>
          <a:p>
            <a:pPr algn="ctr"/>
            <a:r>
              <a:rPr lang="en-US" sz="2400" dirty="0" smtClean="0"/>
              <a:t>Blue ringed octopus </a:t>
            </a:r>
            <a:endParaRPr lang="en-AU" sz="2400" dirty="0"/>
          </a:p>
        </p:txBody>
      </p:sp>
      <p:pic>
        <p:nvPicPr>
          <p:cNvPr id="14" name="Picture 13">
            <a:hlinkClick r:id="rId2"/>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1684" y="3616843"/>
            <a:ext cx="3962392" cy="2770011"/>
          </a:xfrm>
          <a:prstGeom prst="rect">
            <a:avLst/>
          </a:prstGeom>
          <a:solidFill>
            <a:srgbClr val="92D050"/>
          </a:solidFill>
          <a:ln>
            <a:solidFill>
              <a:schemeClr val="tx1"/>
            </a:solidFill>
          </a:ln>
        </p:spPr>
      </p:pic>
      <p:pic>
        <p:nvPicPr>
          <p:cNvPr id="15" name="Picture 14">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88039" y="3658258"/>
            <a:ext cx="3949921" cy="2738077"/>
          </a:xfrm>
          <a:prstGeom prst="rect">
            <a:avLst/>
          </a:prstGeom>
          <a:solidFill>
            <a:srgbClr val="92D050"/>
          </a:solidFill>
          <a:ln>
            <a:solidFill>
              <a:schemeClr val="tx1"/>
            </a:solidFill>
          </a:ln>
        </p:spPr>
      </p:pic>
      <p:pic>
        <p:nvPicPr>
          <p:cNvPr id="16" name="Picture 15">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9011985" y="3809878"/>
            <a:ext cx="2738076" cy="2434837"/>
          </a:xfrm>
          <a:prstGeom prst="rect">
            <a:avLst/>
          </a:prstGeom>
          <a:solidFill>
            <a:srgbClr val="92D050"/>
          </a:solidFill>
          <a:ln>
            <a:solidFill>
              <a:schemeClr val="tx1"/>
            </a:solidFill>
          </a:ln>
        </p:spPr>
      </p:pic>
      <p:pic>
        <p:nvPicPr>
          <p:cNvPr id="21" name="Picture 2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604076" y="393031"/>
            <a:ext cx="3920029" cy="2786861"/>
          </a:xfrm>
          <a:prstGeom prst="rect">
            <a:avLst/>
          </a:prstGeom>
          <a:solidFill>
            <a:srgbClr val="92D050"/>
          </a:solidFill>
          <a:ln w="12700">
            <a:solidFill>
              <a:schemeClr val="tx1"/>
            </a:solidFill>
          </a:ln>
        </p:spPr>
      </p:pic>
      <p:sp>
        <p:nvSpPr>
          <p:cNvPr id="22" name="TextBox 21"/>
          <p:cNvSpPr txBox="1"/>
          <p:nvPr/>
        </p:nvSpPr>
        <p:spPr>
          <a:xfrm>
            <a:off x="4588035" y="3196593"/>
            <a:ext cx="3949925" cy="461665"/>
          </a:xfrm>
          <a:prstGeom prst="rect">
            <a:avLst/>
          </a:prstGeom>
          <a:solidFill>
            <a:srgbClr val="92D050"/>
          </a:solidFill>
          <a:ln>
            <a:solidFill>
              <a:schemeClr val="tx1"/>
            </a:solidFill>
          </a:ln>
        </p:spPr>
        <p:txBody>
          <a:bodyPr wrap="square" rtlCol="0">
            <a:spAutoFit/>
          </a:bodyPr>
          <a:lstStyle/>
          <a:p>
            <a:pPr algn="ctr"/>
            <a:r>
              <a:rPr lang="en-US" sz="2400" dirty="0" smtClean="0"/>
              <a:t>algae</a:t>
            </a:r>
            <a:endParaRPr lang="en-AU" sz="2400" dirty="0"/>
          </a:p>
        </p:txBody>
      </p:sp>
      <p:pic>
        <p:nvPicPr>
          <p:cNvPr id="23" name="Picture 2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537961" y="393032"/>
            <a:ext cx="3654037" cy="2770820"/>
          </a:xfrm>
          <a:prstGeom prst="rect">
            <a:avLst/>
          </a:prstGeom>
          <a:solidFill>
            <a:srgbClr val="92D050"/>
          </a:solidFill>
          <a:ln w="12700">
            <a:solidFill>
              <a:schemeClr val="tx1"/>
            </a:solidFill>
          </a:ln>
        </p:spPr>
      </p:pic>
      <p:sp>
        <p:nvSpPr>
          <p:cNvPr id="24" name="TextBox 23"/>
          <p:cNvSpPr txBox="1"/>
          <p:nvPr/>
        </p:nvSpPr>
        <p:spPr>
          <a:xfrm>
            <a:off x="8537962" y="3163851"/>
            <a:ext cx="3654037" cy="461665"/>
          </a:xfrm>
          <a:prstGeom prst="rect">
            <a:avLst/>
          </a:prstGeom>
          <a:solidFill>
            <a:srgbClr val="92D050"/>
          </a:solidFill>
          <a:ln>
            <a:solidFill>
              <a:schemeClr val="tx1"/>
            </a:solidFill>
          </a:ln>
        </p:spPr>
        <p:txBody>
          <a:bodyPr wrap="square" rtlCol="0">
            <a:spAutoFit/>
          </a:bodyPr>
          <a:lstStyle/>
          <a:p>
            <a:pPr algn="ctr"/>
            <a:r>
              <a:rPr lang="en-US" sz="2400" dirty="0" smtClean="0"/>
              <a:t>seaweed</a:t>
            </a:r>
            <a:endParaRPr lang="en-AU" sz="2400" dirty="0"/>
          </a:p>
        </p:txBody>
      </p:sp>
      <p:sp>
        <p:nvSpPr>
          <p:cNvPr id="28" name="TextBox 27"/>
          <p:cNvSpPr txBox="1"/>
          <p:nvPr/>
        </p:nvSpPr>
        <p:spPr>
          <a:xfrm>
            <a:off x="641684" y="3125424"/>
            <a:ext cx="3962391" cy="461665"/>
          </a:xfrm>
          <a:prstGeom prst="rect">
            <a:avLst/>
          </a:prstGeom>
          <a:solidFill>
            <a:srgbClr val="92D050"/>
          </a:solidFill>
          <a:ln>
            <a:solidFill>
              <a:schemeClr val="tx1"/>
            </a:solidFill>
          </a:ln>
        </p:spPr>
        <p:txBody>
          <a:bodyPr wrap="square" rtlCol="0">
            <a:spAutoFit/>
          </a:bodyPr>
          <a:lstStyle/>
          <a:p>
            <a:pPr algn="ctr"/>
            <a:r>
              <a:rPr lang="en-US" sz="2400" dirty="0" smtClean="0"/>
              <a:t>coral</a:t>
            </a:r>
            <a:endParaRPr lang="en-AU" sz="2400" dirty="0"/>
          </a:p>
        </p:txBody>
      </p:sp>
      <p:pic>
        <p:nvPicPr>
          <p:cNvPr id="29" name="Picture 28"/>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41681" y="336884"/>
            <a:ext cx="3976249" cy="2788540"/>
          </a:xfrm>
          <a:prstGeom prst="rect">
            <a:avLst/>
          </a:prstGeom>
          <a:solidFill>
            <a:srgbClr val="92D050"/>
          </a:solidFill>
          <a:ln>
            <a:solidFill>
              <a:schemeClr val="tx1"/>
            </a:solidFill>
          </a:ln>
        </p:spPr>
      </p:pic>
    </p:spTree>
    <p:extLst>
      <p:ext uri="{BB962C8B-B14F-4D97-AF65-F5344CB8AC3E}">
        <p14:creationId xmlns:p14="http://schemas.microsoft.com/office/powerpoint/2010/main" val="1254403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82980" y="2669631"/>
            <a:ext cx="3988468" cy="523220"/>
          </a:xfrm>
          <a:prstGeom prst="rect">
            <a:avLst/>
          </a:prstGeom>
          <a:solidFill>
            <a:srgbClr val="FFFF00"/>
          </a:solidFill>
          <a:ln>
            <a:solidFill>
              <a:schemeClr val="tx1"/>
            </a:solidFill>
          </a:ln>
        </p:spPr>
        <p:txBody>
          <a:bodyPr wrap="square" rtlCol="0">
            <a:spAutoFit/>
          </a:bodyPr>
          <a:lstStyle/>
          <a:p>
            <a:pPr algn="ctr"/>
            <a:r>
              <a:rPr lang="en-US" sz="2800" dirty="0" smtClean="0"/>
              <a:t>jumping</a:t>
            </a:r>
            <a:endParaRPr lang="en-AU" sz="2800" dirty="0"/>
          </a:p>
        </p:txBody>
      </p:sp>
      <p:sp>
        <p:nvSpPr>
          <p:cNvPr id="5" name="TextBox 4"/>
          <p:cNvSpPr txBox="1"/>
          <p:nvPr/>
        </p:nvSpPr>
        <p:spPr>
          <a:xfrm>
            <a:off x="4235447" y="6334780"/>
            <a:ext cx="3988468" cy="523220"/>
          </a:xfrm>
          <a:prstGeom prst="rect">
            <a:avLst/>
          </a:prstGeom>
          <a:solidFill>
            <a:srgbClr val="FFFF00"/>
          </a:solidFill>
          <a:ln>
            <a:solidFill>
              <a:schemeClr val="tx1"/>
            </a:solidFill>
          </a:ln>
        </p:spPr>
        <p:txBody>
          <a:bodyPr wrap="square" rtlCol="0">
            <a:spAutoFit/>
          </a:bodyPr>
          <a:lstStyle/>
          <a:p>
            <a:pPr algn="ctr"/>
            <a:r>
              <a:rPr lang="en-US" sz="2800" dirty="0" smtClean="0"/>
              <a:t>hiding</a:t>
            </a:r>
            <a:endParaRPr lang="en-AU" sz="28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5447" y="6642"/>
            <a:ext cx="3908184" cy="2662989"/>
          </a:xfrm>
          <a:prstGeom prst="rect">
            <a:avLst/>
          </a:prstGeom>
          <a:ln>
            <a:solidFill>
              <a:schemeClr val="tx1"/>
            </a:solidFill>
          </a:ln>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35447" y="3276955"/>
            <a:ext cx="4082354" cy="3057825"/>
          </a:xfrm>
          <a:prstGeom prst="rect">
            <a:avLst/>
          </a:prstGeom>
          <a:ln>
            <a:solidFill>
              <a:schemeClr val="tx1"/>
            </a:solidFill>
          </a:ln>
        </p:spPr>
      </p:pic>
      <p:sp>
        <p:nvSpPr>
          <p:cNvPr id="8" name="TextBox 7"/>
          <p:cNvSpPr txBox="1"/>
          <p:nvPr/>
        </p:nvSpPr>
        <p:spPr>
          <a:xfrm>
            <a:off x="8203532" y="2669631"/>
            <a:ext cx="3988468" cy="523220"/>
          </a:xfrm>
          <a:prstGeom prst="rect">
            <a:avLst/>
          </a:prstGeom>
          <a:solidFill>
            <a:srgbClr val="FFFF00"/>
          </a:solidFill>
          <a:ln>
            <a:solidFill>
              <a:schemeClr val="tx1"/>
            </a:solidFill>
          </a:ln>
        </p:spPr>
        <p:txBody>
          <a:bodyPr wrap="square" rtlCol="0">
            <a:spAutoFit/>
          </a:bodyPr>
          <a:lstStyle/>
          <a:p>
            <a:pPr algn="ctr"/>
            <a:r>
              <a:rPr lang="en-US" sz="2800" dirty="0" smtClean="0"/>
              <a:t>crawling</a:t>
            </a:r>
            <a:endParaRPr lang="en-AU" sz="2800" dirty="0"/>
          </a:p>
        </p:txBody>
      </p:sp>
      <p:sp>
        <p:nvSpPr>
          <p:cNvPr id="9" name="TextBox 8"/>
          <p:cNvSpPr txBox="1"/>
          <p:nvPr/>
        </p:nvSpPr>
        <p:spPr>
          <a:xfrm>
            <a:off x="8203532" y="6334780"/>
            <a:ext cx="3988468" cy="523220"/>
          </a:xfrm>
          <a:prstGeom prst="rect">
            <a:avLst/>
          </a:prstGeom>
          <a:solidFill>
            <a:srgbClr val="FFFF00"/>
          </a:solidFill>
          <a:ln>
            <a:solidFill>
              <a:schemeClr val="tx1"/>
            </a:solidFill>
          </a:ln>
        </p:spPr>
        <p:txBody>
          <a:bodyPr wrap="square" rtlCol="0">
            <a:spAutoFit/>
          </a:bodyPr>
          <a:lstStyle/>
          <a:p>
            <a:pPr algn="ctr"/>
            <a:r>
              <a:rPr lang="en-US" sz="2800" dirty="0" smtClean="0"/>
              <a:t>eating</a:t>
            </a:r>
            <a:endParaRPr lang="en-AU" sz="2800" dirty="0"/>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03532" y="3276955"/>
            <a:ext cx="3988468" cy="3057825"/>
          </a:xfrm>
          <a:prstGeom prst="rect">
            <a:avLst/>
          </a:prstGeom>
          <a:ln>
            <a:solidFill>
              <a:schemeClr val="tx1"/>
            </a:solidFill>
          </a:ln>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03532" y="0"/>
            <a:ext cx="3988468" cy="2669631"/>
          </a:xfrm>
          <a:prstGeom prst="rect">
            <a:avLst/>
          </a:prstGeom>
          <a:ln>
            <a:solidFill>
              <a:schemeClr val="tx1"/>
            </a:solidFill>
          </a:ln>
        </p:spPr>
      </p:pic>
      <p:sp>
        <p:nvSpPr>
          <p:cNvPr id="12" name="TextBox 11"/>
          <p:cNvSpPr txBox="1"/>
          <p:nvPr/>
        </p:nvSpPr>
        <p:spPr>
          <a:xfrm>
            <a:off x="162428" y="2669631"/>
            <a:ext cx="3988468" cy="523220"/>
          </a:xfrm>
          <a:prstGeom prst="rect">
            <a:avLst/>
          </a:prstGeom>
          <a:solidFill>
            <a:srgbClr val="FFFF00"/>
          </a:solidFill>
          <a:ln>
            <a:solidFill>
              <a:schemeClr val="tx1"/>
            </a:solidFill>
          </a:ln>
        </p:spPr>
        <p:txBody>
          <a:bodyPr wrap="square" rtlCol="0">
            <a:spAutoFit/>
          </a:bodyPr>
          <a:lstStyle/>
          <a:p>
            <a:pPr algn="ctr"/>
            <a:r>
              <a:rPr lang="en-US" sz="2800" dirty="0" smtClean="0"/>
              <a:t>swimming</a:t>
            </a:r>
            <a:endParaRPr lang="en-AU" sz="2800" dirty="0"/>
          </a:p>
        </p:txBody>
      </p:sp>
      <p:sp>
        <p:nvSpPr>
          <p:cNvPr id="13" name="TextBox 12"/>
          <p:cNvSpPr txBox="1"/>
          <p:nvPr/>
        </p:nvSpPr>
        <p:spPr>
          <a:xfrm>
            <a:off x="214895" y="6334780"/>
            <a:ext cx="3988468" cy="523220"/>
          </a:xfrm>
          <a:prstGeom prst="rect">
            <a:avLst/>
          </a:prstGeom>
          <a:solidFill>
            <a:srgbClr val="FFFF00"/>
          </a:solidFill>
          <a:ln>
            <a:solidFill>
              <a:schemeClr val="tx1"/>
            </a:solidFill>
          </a:ln>
        </p:spPr>
        <p:txBody>
          <a:bodyPr wrap="square" rtlCol="0">
            <a:spAutoFit/>
          </a:bodyPr>
          <a:lstStyle/>
          <a:p>
            <a:pPr algn="ctr"/>
            <a:r>
              <a:rPr lang="en-US" sz="2800" dirty="0" smtClean="0"/>
              <a:t>shuffling</a:t>
            </a:r>
            <a:endParaRPr lang="en-AU" sz="2800" dirty="0"/>
          </a:p>
        </p:txBody>
      </p:sp>
      <p:pic>
        <p:nvPicPr>
          <p:cNvPr id="15" name="Picture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79558" y="-3662"/>
            <a:ext cx="4023805" cy="2677659"/>
          </a:xfrm>
          <a:prstGeom prst="rect">
            <a:avLst/>
          </a:prstGeom>
          <a:ln>
            <a:solidFill>
              <a:schemeClr val="tx1"/>
            </a:solidFill>
          </a:ln>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06944" y="3266385"/>
            <a:ext cx="3964003" cy="3068395"/>
          </a:xfrm>
          <a:prstGeom prst="rect">
            <a:avLst/>
          </a:prstGeom>
          <a:ln>
            <a:solidFill>
              <a:schemeClr val="tx1"/>
            </a:solidFill>
          </a:ln>
        </p:spPr>
      </p:pic>
    </p:spTree>
    <p:extLst>
      <p:ext uri="{BB962C8B-B14F-4D97-AF65-F5344CB8AC3E}">
        <p14:creationId xmlns:p14="http://schemas.microsoft.com/office/powerpoint/2010/main" val="1586627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5998887" cy="6460342"/>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26506" y="0"/>
            <a:ext cx="5998887" cy="6460342"/>
          </a:xfrm>
          <a:prstGeom prst="rect">
            <a:avLst/>
          </a:prstGeom>
        </p:spPr>
      </p:pic>
    </p:spTree>
    <p:extLst>
      <p:ext uri="{BB962C8B-B14F-4D97-AF65-F5344CB8AC3E}">
        <p14:creationId xmlns:p14="http://schemas.microsoft.com/office/powerpoint/2010/main" val="831403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8337" y="313573"/>
            <a:ext cx="6320589" cy="6320589"/>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64442" y="177215"/>
            <a:ext cx="6320589" cy="6320589"/>
          </a:xfrm>
          <a:prstGeom prst="rect">
            <a:avLst/>
          </a:prstGeom>
        </p:spPr>
      </p:pic>
    </p:spTree>
    <p:extLst>
      <p:ext uri="{BB962C8B-B14F-4D97-AF65-F5344CB8AC3E}">
        <p14:creationId xmlns:p14="http://schemas.microsoft.com/office/powerpoint/2010/main" val="2980598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5998887" cy="6460342"/>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26506" y="0"/>
            <a:ext cx="5998887" cy="6460342"/>
          </a:xfrm>
          <a:prstGeom prst="rect">
            <a:avLst/>
          </a:prstGeom>
        </p:spPr>
      </p:pic>
    </p:spTree>
    <p:extLst>
      <p:ext uri="{BB962C8B-B14F-4D97-AF65-F5344CB8AC3E}">
        <p14:creationId xmlns:p14="http://schemas.microsoft.com/office/powerpoint/2010/main" val="3030823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8337" y="313573"/>
            <a:ext cx="6320589" cy="6320589"/>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64442" y="177215"/>
            <a:ext cx="6320589" cy="6320589"/>
          </a:xfrm>
          <a:prstGeom prst="rect">
            <a:avLst/>
          </a:prstGeom>
        </p:spPr>
      </p:pic>
    </p:spTree>
    <p:extLst>
      <p:ext uri="{BB962C8B-B14F-4D97-AF65-F5344CB8AC3E}">
        <p14:creationId xmlns:p14="http://schemas.microsoft.com/office/powerpoint/2010/main" val="2963832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9233"/>
            <a:ext cx="6849979" cy="6838768"/>
          </a:xfrm>
          <a:prstGeom prst="rect">
            <a:avLst/>
          </a:prstGeom>
        </p:spPr>
      </p:pic>
    </p:spTree>
    <p:extLst>
      <p:ext uri="{BB962C8B-B14F-4D97-AF65-F5344CB8AC3E}">
        <p14:creationId xmlns:p14="http://schemas.microsoft.com/office/powerpoint/2010/main" val="2324931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8453367" cy="6858000"/>
          </a:xfrm>
          <a:prstGeom prst="rect">
            <a:avLst/>
          </a:prstGeom>
        </p:spPr>
      </p:pic>
    </p:spTree>
    <p:extLst>
      <p:ext uri="{BB962C8B-B14F-4D97-AF65-F5344CB8AC3E}">
        <p14:creationId xmlns:p14="http://schemas.microsoft.com/office/powerpoint/2010/main" val="4070424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0218" y="96982"/>
            <a:ext cx="3338946" cy="369332"/>
          </a:xfrm>
          <a:prstGeom prst="rect">
            <a:avLst/>
          </a:prstGeom>
          <a:solidFill>
            <a:schemeClr val="bg1"/>
          </a:solidFill>
          <a:ln>
            <a:solidFill>
              <a:schemeClr val="tx1"/>
            </a:solidFill>
          </a:ln>
        </p:spPr>
        <p:txBody>
          <a:bodyPr wrap="square" rtlCol="0">
            <a:spAutoFit/>
          </a:bodyPr>
          <a:lstStyle/>
          <a:p>
            <a:pPr algn="ctr"/>
            <a:r>
              <a:rPr lang="en-US" dirty="0" smtClean="0"/>
              <a:t>Nouns and Verbs</a:t>
            </a:r>
            <a:endParaRPr lang="en-AU"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61390" y="249605"/>
            <a:ext cx="1601119" cy="1377129"/>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4425" y="281648"/>
            <a:ext cx="1609456" cy="1345086"/>
          </a:xfrm>
          <a:prstGeom prst="rect">
            <a:avLst/>
          </a:prstGeom>
        </p:spPr>
      </p:pic>
      <p:cxnSp>
        <p:nvCxnSpPr>
          <p:cNvPr id="8" name="Straight Connector 7"/>
          <p:cNvCxnSpPr/>
          <p:nvPr/>
        </p:nvCxnSpPr>
        <p:spPr>
          <a:xfrm>
            <a:off x="5839691" y="595745"/>
            <a:ext cx="0" cy="6262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94213" y="769525"/>
            <a:ext cx="872836" cy="369332"/>
          </a:xfrm>
          <a:prstGeom prst="rect">
            <a:avLst/>
          </a:prstGeom>
          <a:solidFill>
            <a:srgbClr val="00B050"/>
          </a:solidFill>
          <a:ln>
            <a:solidFill>
              <a:schemeClr val="tx1"/>
            </a:solidFill>
          </a:ln>
        </p:spPr>
        <p:txBody>
          <a:bodyPr wrap="square" rtlCol="0">
            <a:spAutoFit/>
          </a:bodyPr>
          <a:lstStyle/>
          <a:p>
            <a:r>
              <a:rPr lang="en-US" dirty="0" smtClean="0"/>
              <a:t>Nouns</a:t>
            </a:r>
            <a:endParaRPr lang="en-AU" dirty="0"/>
          </a:p>
        </p:txBody>
      </p:sp>
      <p:sp>
        <p:nvSpPr>
          <p:cNvPr id="10" name="TextBox 9"/>
          <p:cNvSpPr txBox="1"/>
          <p:nvPr/>
        </p:nvSpPr>
        <p:spPr>
          <a:xfrm>
            <a:off x="8974284" y="769525"/>
            <a:ext cx="872836" cy="369332"/>
          </a:xfrm>
          <a:prstGeom prst="rect">
            <a:avLst/>
          </a:prstGeom>
          <a:solidFill>
            <a:srgbClr val="FFFF00"/>
          </a:solidFill>
          <a:ln>
            <a:solidFill>
              <a:schemeClr val="tx1"/>
            </a:solidFill>
          </a:ln>
        </p:spPr>
        <p:txBody>
          <a:bodyPr wrap="square" rtlCol="0">
            <a:spAutoFit/>
          </a:bodyPr>
          <a:lstStyle/>
          <a:p>
            <a:r>
              <a:rPr lang="en-US" dirty="0" smtClean="0"/>
              <a:t>Verbs</a:t>
            </a:r>
            <a:endParaRPr lang="en-AU" dirty="0"/>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2743" y="2347453"/>
            <a:ext cx="1326421" cy="1016923"/>
          </a:xfrm>
          <a:prstGeom prst="rect">
            <a:avLst/>
          </a:prstGeom>
          <a:ln>
            <a:solidFill>
              <a:schemeClr val="tx1"/>
            </a:solidFill>
          </a:ln>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2743" y="3749525"/>
            <a:ext cx="1326421" cy="903807"/>
          </a:xfrm>
          <a:prstGeom prst="rect">
            <a:avLst/>
          </a:prstGeom>
          <a:ln>
            <a:solidFill>
              <a:schemeClr val="tx1"/>
            </a:solidFill>
          </a:ln>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82743" y="5038482"/>
            <a:ext cx="1326421" cy="993536"/>
          </a:xfrm>
          <a:prstGeom prst="rect">
            <a:avLst/>
          </a:prstGeom>
          <a:ln>
            <a:solidFill>
              <a:schemeClr val="tx1"/>
            </a:solidFill>
          </a:ln>
        </p:spPr>
      </p:pic>
      <p:cxnSp>
        <p:nvCxnSpPr>
          <p:cNvPr id="17" name="Straight Connector 16"/>
          <p:cNvCxnSpPr/>
          <p:nvPr/>
        </p:nvCxnSpPr>
        <p:spPr>
          <a:xfrm>
            <a:off x="7748306" y="3323370"/>
            <a:ext cx="40039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48306" y="4626180"/>
            <a:ext cx="40039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845288" y="6032018"/>
            <a:ext cx="40039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hlinkClick r:id="rId7"/>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463" y="2471381"/>
            <a:ext cx="1474286" cy="825600"/>
          </a:xfrm>
          <a:prstGeom prst="rect">
            <a:avLst/>
          </a:prstGeom>
          <a:ln>
            <a:solidFill>
              <a:schemeClr val="tx1"/>
            </a:solidFill>
          </a:ln>
        </p:spPr>
      </p:pic>
      <p:pic>
        <p:nvPicPr>
          <p:cNvPr id="21" name="Picture 20">
            <a:hlinkClick r:id="rId9"/>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3172" y="3653354"/>
            <a:ext cx="1243577" cy="915613"/>
          </a:xfrm>
          <a:prstGeom prst="rect">
            <a:avLst/>
          </a:prstGeom>
          <a:ln>
            <a:solidFill>
              <a:schemeClr val="tx1"/>
            </a:solidFill>
          </a:ln>
        </p:spPr>
      </p:pic>
      <p:pic>
        <p:nvPicPr>
          <p:cNvPr id="22" name="Picture 21">
            <a:hlinkClick r:id="rId11"/>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452570" y="4860795"/>
            <a:ext cx="1232605" cy="995415"/>
          </a:xfrm>
          <a:prstGeom prst="rect">
            <a:avLst/>
          </a:prstGeom>
          <a:ln>
            <a:solidFill>
              <a:schemeClr val="tx1"/>
            </a:solidFill>
          </a:ln>
        </p:spPr>
      </p:pic>
      <p:cxnSp>
        <p:nvCxnSpPr>
          <p:cNvPr id="23" name="Straight Connector 22"/>
          <p:cNvCxnSpPr/>
          <p:nvPr/>
        </p:nvCxnSpPr>
        <p:spPr>
          <a:xfrm>
            <a:off x="1682104" y="3266157"/>
            <a:ext cx="40039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82104" y="4568967"/>
            <a:ext cx="40039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79086" y="5974805"/>
            <a:ext cx="40039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94213" y="1236263"/>
            <a:ext cx="1435678" cy="369332"/>
          </a:xfrm>
          <a:prstGeom prst="rect">
            <a:avLst/>
          </a:prstGeom>
          <a:solidFill>
            <a:srgbClr val="00B050"/>
          </a:solidFill>
          <a:ln>
            <a:solidFill>
              <a:schemeClr val="tx1"/>
            </a:solidFill>
          </a:ln>
        </p:spPr>
        <p:txBody>
          <a:bodyPr wrap="square" rtlCol="0">
            <a:spAutoFit/>
          </a:bodyPr>
          <a:lstStyle/>
          <a:p>
            <a:r>
              <a:rPr lang="en-US" dirty="0" smtClean="0"/>
              <a:t>What is it?</a:t>
            </a:r>
            <a:endParaRPr lang="en-AU" dirty="0"/>
          </a:p>
        </p:txBody>
      </p:sp>
      <p:sp>
        <p:nvSpPr>
          <p:cNvPr id="27" name="TextBox 26"/>
          <p:cNvSpPr txBox="1"/>
          <p:nvPr/>
        </p:nvSpPr>
        <p:spPr>
          <a:xfrm>
            <a:off x="7951589" y="1236263"/>
            <a:ext cx="1895531" cy="369332"/>
          </a:xfrm>
          <a:prstGeom prst="rect">
            <a:avLst/>
          </a:prstGeom>
          <a:solidFill>
            <a:srgbClr val="FFFF00"/>
          </a:solidFill>
          <a:ln>
            <a:solidFill>
              <a:schemeClr val="tx1"/>
            </a:solidFill>
          </a:ln>
        </p:spPr>
        <p:txBody>
          <a:bodyPr wrap="square" rtlCol="0">
            <a:spAutoFit/>
          </a:bodyPr>
          <a:lstStyle/>
          <a:p>
            <a:r>
              <a:rPr lang="en-US" dirty="0" smtClean="0"/>
              <a:t>What is it doing?</a:t>
            </a:r>
            <a:endParaRPr lang="en-AU" dirty="0"/>
          </a:p>
        </p:txBody>
      </p:sp>
    </p:spTree>
    <p:extLst>
      <p:ext uri="{BB962C8B-B14F-4D97-AF65-F5344CB8AC3E}">
        <p14:creationId xmlns:p14="http://schemas.microsoft.com/office/powerpoint/2010/main" val="2295564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0218" y="96982"/>
            <a:ext cx="3338946" cy="369332"/>
          </a:xfrm>
          <a:prstGeom prst="rect">
            <a:avLst/>
          </a:prstGeom>
          <a:solidFill>
            <a:schemeClr val="bg1"/>
          </a:solidFill>
          <a:ln>
            <a:solidFill>
              <a:schemeClr val="tx1"/>
            </a:solidFill>
          </a:ln>
        </p:spPr>
        <p:txBody>
          <a:bodyPr wrap="square" rtlCol="0">
            <a:spAutoFit/>
          </a:bodyPr>
          <a:lstStyle/>
          <a:p>
            <a:pPr algn="ctr"/>
            <a:r>
              <a:rPr lang="en-US" dirty="0" smtClean="0"/>
              <a:t>Nouns and Verbs</a:t>
            </a:r>
            <a:endParaRPr lang="en-AU"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61390" y="249605"/>
            <a:ext cx="1601119" cy="1377129"/>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4425" y="281648"/>
            <a:ext cx="1609456" cy="1345086"/>
          </a:xfrm>
          <a:prstGeom prst="rect">
            <a:avLst/>
          </a:prstGeom>
        </p:spPr>
      </p:pic>
      <p:cxnSp>
        <p:nvCxnSpPr>
          <p:cNvPr id="8" name="Straight Connector 7"/>
          <p:cNvCxnSpPr/>
          <p:nvPr/>
        </p:nvCxnSpPr>
        <p:spPr>
          <a:xfrm>
            <a:off x="5839691" y="595745"/>
            <a:ext cx="0" cy="6262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94213" y="769525"/>
            <a:ext cx="872836" cy="369332"/>
          </a:xfrm>
          <a:prstGeom prst="rect">
            <a:avLst/>
          </a:prstGeom>
          <a:solidFill>
            <a:srgbClr val="00B050"/>
          </a:solidFill>
          <a:ln>
            <a:solidFill>
              <a:schemeClr val="tx1"/>
            </a:solidFill>
          </a:ln>
        </p:spPr>
        <p:txBody>
          <a:bodyPr wrap="square" rtlCol="0">
            <a:spAutoFit/>
          </a:bodyPr>
          <a:lstStyle/>
          <a:p>
            <a:r>
              <a:rPr lang="en-US" dirty="0" smtClean="0"/>
              <a:t>Nouns</a:t>
            </a:r>
            <a:endParaRPr lang="en-AU" dirty="0"/>
          </a:p>
        </p:txBody>
      </p:sp>
      <p:sp>
        <p:nvSpPr>
          <p:cNvPr id="10" name="TextBox 9"/>
          <p:cNvSpPr txBox="1"/>
          <p:nvPr/>
        </p:nvSpPr>
        <p:spPr>
          <a:xfrm>
            <a:off x="8974284" y="769525"/>
            <a:ext cx="872836" cy="369332"/>
          </a:xfrm>
          <a:prstGeom prst="rect">
            <a:avLst/>
          </a:prstGeom>
          <a:solidFill>
            <a:srgbClr val="FFFF00"/>
          </a:solidFill>
          <a:ln>
            <a:solidFill>
              <a:schemeClr val="tx1"/>
            </a:solidFill>
          </a:ln>
        </p:spPr>
        <p:txBody>
          <a:bodyPr wrap="square" rtlCol="0">
            <a:spAutoFit/>
          </a:bodyPr>
          <a:lstStyle/>
          <a:p>
            <a:r>
              <a:rPr lang="en-US" dirty="0" smtClean="0"/>
              <a:t>Verbs</a:t>
            </a:r>
            <a:endParaRPr lang="en-AU" dirty="0"/>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2743" y="2347453"/>
            <a:ext cx="1326421" cy="1016923"/>
          </a:xfrm>
          <a:prstGeom prst="rect">
            <a:avLst/>
          </a:prstGeom>
          <a:ln>
            <a:solidFill>
              <a:schemeClr val="tx1"/>
            </a:solidFill>
          </a:ln>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2743" y="3749525"/>
            <a:ext cx="1326421" cy="903807"/>
          </a:xfrm>
          <a:prstGeom prst="rect">
            <a:avLst/>
          </a:prstGeom>
          <a:ln>
            <a:solidFill>
              <a:schemeClr val="tx1"/>
            </a:solidFill>
          </a:ln>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82743" y="5038482"/>
            <a:ext cx="1326421" cy="993536"/>
          </a:xfrm>
          <a:prstGeom prst="rect">
            <a:avLst/>
          </a:prstGeom>
          <a:ln>
            <a:solidFill>
              <a:schemeClr val="tx1"/>
            </a:solidFill>
          </a:ln>
        </p:spPr>
      </p:pic>
      <p:cxnSp>
        <p:nvCxnSpPr>
          <p:cNvPr id="17" name="Straight Connector 16"/>
          <p:cNvCxnSpPr/>
          <p:nvPr/>
        </p:nvCxnSpPr>
        <p:spPr>
          <a:xfrm>
            <a:off x="7748306" y="3323370"/>
            <a:ext cx="40039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48306" y="4626180"/>
            <a:ext cx="40039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845288" y="6032018"/>
            <a:ext cx="40039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hlinkClick r:id="rId7"/>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463" y="2471381"/>
            <a:ext cx="1474286" cy="825600"/>
          </a:xfrm>
          <a:prstGeom prst="rect">
            <a:avLst/>
          </a:prstGeom>
          <a:ln>
            <a:solidFill>
              <a:schemeClr val="tx1"/>
            </a:solidFill>
          </a:ln>
        </p:spPr>
      </p:pic>
      <p:pic>
        <p:nvPicPr>
          <p:cNvPr id="21" name="Picture 20">
            <a:hlinkClick r:id="rId9"/>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3172" y="3653354"/>
            <a:ext cx="1243577" cy="915613"/>
          </a:xfrm>
          <a:prstGeom prst="rect">
            <a:avLst/>
          </a:prstGeom>
          <a:ln>
            <a:solidFill>
              <a:schemeClr val="tx1"/>
            </a:solidFill>
          </a:ln>
        </p:spPr>
      </p:pic>
      <p:pic>
        <p:nvPicPr>
          <p:cNvPr id="22" name="Picture 21">
            <a:hlinkClick r:id="rId11"/>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452570" y="4860795"/>
            <a:ext cx="1232605" cy="995415"/>
          </a:xfrm>
          <a:prstGeom prst="rect">
            <a:avLst/>
          </a:prstGeom>
          <a:ln>
            <a:solidFill>
              <a:schemeClr val="tx1"/>
            </a:solidFill>
          </a:ln>
        </p:spPr>
      </p:pic>
      <p:cxnSp>
        <p:nvCxnSpPr>
          <p:cNvPr id="23" name="Straight Connector 22"/>
          <p:cNvCxnSpPr/>
          <p:nvPr/>
        </p:nvCxnSpPr>
        <p:spPr>
          <a:xfrm>
            <a:off x="1682104" y="3266157"/>
            <a:ext cx="40039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82104" y="4568967"/>
            <a:ext cx="40039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79086" y="5974805"/>
            <a:ext cx="40039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94213" y="1236263"/>
            <a:ext cx="1435678" cy="369332"/>
          </a:xfrm>
          <a:prstGeom prst="rect">
            <a:avLst/>
          </a:prstGeom>
          <a:solidFill>
            <a:srgbClr val="00B050"/>
          </a:solidFill>
          <a:ln>
            <a:solidFill>
              <a:schemeClr val="tx1"/>
            </a:solidFill>
          </a:ln>
        </p:spPr>
        <p:txBody>
          <a:bodyPr wrap="square" rtlCol="0">
            <a:spAutoFit/>
          </a:bodyPr>
          <a:lstStyle/>
          <a:p>
            <a:r>
              <a:rPr lang="en-US" dirty="0" smtClean="0"/>
              <a:t>What is it?</a:t>
            </a:r>
            <a:endParaRPr lang="en-AU" dirty="0"/>
          </a:p>
        </p:txBody>
      </p:sp>
      <p:sp>
        <p:nvSpPr>
          <p:cNvPr id="27" name="TextBox 26"/>
          <p:cNvSpPr txBox="1"/>
          <p:nvPr/>
        </p:nvSpPr>
        <p:spPr>
          <a:xfrm>
            <a:off x="7951589" y="1236263"/>
            <a:ext cx="1895531" cy="369332"/>
          </a:xfrm>
          <a:prstGeom prst="rect">
            <a:avLst/>
          </a:prstGeom>
          <a:solidFill>
            <a:srgbClr val="FFFF00"/>
          </a:solidFill>
          <a:ln>
            <a:solidFill>
              <a:schemeClr val="tx1"/>
            </a:solidFill>
          </a:ln>
        </p:spPr>
        <p:txBody>
          <a:bodyPr wrap="square" rtlCol="0">
            <a:spAutoFit/>
          </a:bodyPr>
          <a:lstStyle/>
          <a:p>
            <a:r>
              <a:rPr lang="en-US" dirty="0" smtClean="0"/>
              <a:t>What is it doing?</a:t>
            </a:r>
            <a:endParaRPr lang="en-AU" dirty="0"/>
          </a:p>
        </p:txBody>
      </p:sp>
      <p:sp>
        <p:nvSpPr>
          <p:cNvPr id="29" name="TextBox 28"/>
          <p:cNvSpPr txBox="1"/>
          <p:nvPr/>
        </p:nvSpPr>
        <p:spPr>
          <a:xfrm>
            <a:off x="92462" y="6148038"/>
            <a:ext cx="5404177" cy="646331"/>
          </a:xfrm>
          <a:prstGeom prst="rect">
            <a:avLst/>
          </a:prstGeom>
          <a:noFill/>
          <a:ln>
            <a:solidFill>
              <a:schemeClr val="tx1"/>
            </a:solidFill>
          </a:ln>
        </p:spPr>
        <p:txBody>
          <a:bodyPr wrap="square" rtlCol="0">
            <a:spAutoFit/>
          </a:bodyPr>
          <a:lstStyle/>
          <a:p>
            <a:pPr algn="ctr"/>
            <a:r>
              <a:rPr lang="en-US" dirty="0" smtClean="0"/>
              <a:t>Word Bank</a:t>
            </a:r>
          </a:p>
          <a:p>
            <a:r>
              <a:rPr lang="en-US" dirty="0" smtClean="0"/>
              <a:t>Puffer fish          Blue Ring Octopus         Hermit Crab</a:t>
            </a:r>
            <a:endParaRPr lang="en-AU" dirty="0"/>
          </a:p>
        </p:txBody>
      </p:sp>
      <p:sp>
        <p:nvSpPr>
          <p:cNvPr id="30" name="TextBox 29"/>
          <p:cNvSpPr txBox="1"/>
          <p:nvPr/>
        </p:nvSpPr>
        <p:spPr>
          <a:xfrm>
            <a:off x="6206806" y="6163543"/>
            <a:ext cx="5404177" cy="646331"/>
          </a:xfrm>
          <a:prstGeom prst="rect">
            <a:avLst/>
          </a:prstGeom>
          <a:noFill/>
          <a:ln>
            <a:solidFill>
              <a:schemeClr val="tx1"/>
            </a:solidFill>
          </a:ln>
        </p:spPr>
        <p:txBody>
          <a:bodyPr wrap="square" rtlCol="0">
            <a:spAutoFit/>
          </a:bodyPr>
          <a:lstStyle/>
          <a:p>
            <a:pPr algn="ctr"/>
            <a:r>
              <a:rPr lang="en-US" dirty="0" smtClean="0"/>
              <a:t>Word Bank</a:t>
            </a:r>
          </a:p>
          <a:p>
            <a:r>
              <a:rPr lang="en-US" dirty="0" smtClean="0"/>
              <a:t>Hiding                             eating                               jumping</a:t>
            </a:r>
            <a:endParaRPr lang="en-AU" dirty="0"/>
          </a:p>
        </p:txBody>
      </p:sp>
    </p:spTree>
    <p:extLst>
      <p:ext uri="{BB962C8B-B14F-4D97-AF65-F5344CB8AC3E}">
        <p14:creationId xmlns:p14="http://schemas.microsoft.com/office/powerpoint/2010/main" val="285972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8218" y="365125"/>
            <a:ext cx="7945582" cy="1325563"/>
          </a:xfrm>
          <a:solidFill>
            <a:srgbClr val="FFFF00"/>
          </a:solidFill>
        </p:spPr>
        <p:txBody>
          <a:bodyPr/>
          <a:lstStyle/>
          <a:p>
            <a:r>
              <a:rPr lang="en-US" dirty="0" smtClean="0"/>
              <a:t>1. YouTube</a:t>
            </a:r>
            <a:endParaRPr lang="en-AU" dirty="0"/>
          </a:p>
        </p:txBody>
      </p:sp>
      <p:pic>
        <p:nvPicPr>
          <p:cNvPr id="4" name="Picture 3">
            <a:hlinkClick r:id="rId2"/>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16278" y="7421656"/>
            <a:ext cx="7089775" cy="3932144"/>
          </a:xfrm>
          <a:prstGeom prst="rect">
            <a:avLst/>
          </a:prstGeom>
        </p:spPr>
      </p:pic>
      <p:grpSp>
        <p:nvGrpSpPr>
          <p:cNvPr id="5" name="Group 4"/>
          <p:cNvGrpSpPr/>
          <p:nvPr/>
        </p:nvGrpSpPr>
        <p:grpSpPr>
          <a:xfrm>
            <a:off x="452933" y="181658"/>
            <a:ext cx="2093660" cy="1692495"/>
            <a:chOff x="460916" y="327102"/>
            <a:chExt cx="6564352" cy="4702098"/>
          </a:xfrm>
        </p:grpSpPr>
        <p:grpSp>
          <p:nvGrpSpPr>
            <p:cNvPr id="6" name="Group 5"/>
            <p:cNvGrpSpPr/>
            <p:nvPr/>
          </p:nvGrpSpPr>
          <p:grpSpPr>
            <a:xfrm>
              <a:off x="460916" y="327102"/>
              <a:ext cx="6564352" cy="4702098"/>
              <a:chOff x="2819400" y="2819400"/>
              <a:chExt cx="3540098" cy="3048001"/>
            </a:xfrm>
          </p:grpSpPr>
          <p:sp>
            <p:nvSpPr>
              <p:cNvPr id="8" name="Text Box 7"/>
              <p:cNvSpPr txBox="1">
                <a:spLocks noChangeArrowheads="1"/>
              </p:cNvSpPr>
              <p:nvPr/>
            </p:nvSpPr>
            <p:spPr bwMode="auto">
              <a:xfrm>
                <a:off x="2819400" y="2819400"/>
                <a:ext cx="3540098" cy="3048001"/>
              </a:xfrm>
              <a:prstGeom prst="rect">
                <a:avLst/>
              </a:prstGeom>
              <a:solidFill>
                <a:srgbClr val="FFFFFF"/>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solidFill>
                    <a:srgbClr val="000000"/>
                  </a:solidFill>
                </a:endParaRPr>
              </a:p>
            </p:txBody>
          </p:sp>
          <p:sp>
            <p:nvSpPr>
              <p:cNvPr id="9" name="Text Box 7"/>
              <p:cNvSpPr txBox="1">
                <a:spLocks noChangeArrowheads="1"/>
              </p:cNvSpPr>
              <p:nvPr/>
            </p:nvSpPr>
            <p:spPr bwMode="auto">
              <a:xfrm>
                <a:off x="2819400" y="5410200"/>
                <a:ext cx="3540098" cy="457201"/>
              </a:xfrm>
              <a:prstGeom prst="rect">
                <a:avLst/>
              </a:prstGeom>
              <a:solidFill>
                <a:srgbClr val="FFFF99"/>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400" dirty="0" smtClean="0">
                    <a:solidFill>
                      <a:srgbClr val="000000"/>
                    </a:solidFill>
                    <a:latin typeface="Comic Sans MS" panose="030F0702030302020204" pitchFamily="66" charset="0"/>
                  </a:rPr>
                  <a:t>1. YouTube</a:t>
                </a:r>
                <a:endParaRPr lang="en-GB" altLang="en-US" sz="3600" dirty="0">
                  <a:solidFill>
                    <a:srgbClr val="000000"/>
                  </a:solidFill>
                  <a:latin typeface="Comic Sans MS" panose="030F0702030302020204" pitchFamily="66" charset="0"/>
                </a:endParaRPr>
              </a:p>
            </p:txBody>
          </p:sp>
        </p:gr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577" y="1133856"/>
              <a:ext cx="6135029" cy="2576712"/>
            </a:xfrm>
            <a:prstGeom prst="rect">
              <a:avLst/>
            </a:prstGeom>
          </p:spPr>
        </p:pic>
      </p:grpSp>
      <p:pic>
        <p:nvPicPr>
          <p:cNvPr id="3" name="Picture 2"/>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705099" y="2114550"/>
            <a:ext cx="6705601" cy="3657600"/>
          </a:xfrm>
          <a:prstGeom prst="rect">
            <a:avLst/>
          </a:prstGeom>
        </p:spPr>
      </p:pic>
    </p:spTree>
    <p:extLst>
      <p:ext uri="{BB962C8B-B14F-4D97-AF65-F5344CB8AC3E}">
        <p14:creationId xmlns:p14="http://schemas.microsoft.com/office/powerpoint/2010/main" val="21816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1025415" y="4380143"/>
            <a:ext cx="3137988" cy="646331"/>
          </a:xfrm>
          <a:prstGeom prst="rect">
            <a:avLst/>
          </a:prstGeom>
          <a:solidFill>
            <a:srgbClr val="FFFF00"/>
          </a:solidFill>
          <a:ln>
            <a:solidFill>
              <a:schemeClr val="tx1"/>
            </a:solidFill>
          </a:ln>
        </p:spPr>
        <p:txBody>
          <a:bodyPr wrap="square" rtlCol="0">
            <a:spAutoFit/>
          </a:bodyPr>
          <a:lstStyle/>
          <a:p>
            <a:pPr algn="ctr"/>
            <a:r>
              <a:rPr lang="en-AU" sz="3600" dirty="0" smtClean="0">
                <a:latin typeface="Comic Sans MS" panose="030F0702030302020204" pitchFamily="66" charset="0"/>
              </a:rPr>
              <a:t>Puffer fish</a:t>
            </a:r>
            <a:endParaRPr lang="en-AU" sz="3600" dirty="0">
              <a:latin typeface="Comic Sans MS" panose="030F0702030302020204" pitchFamily="66" charset="0"/>
            </a:endParaRPr>
          </a:p>
        </p:txBody>
      </p:sp>
      <p:sp>
        <p:nvSpPr>
          <p:cNvPr id="9" name="TextBox 8"/>
          <p:cNvSpPr txBox="1"/>
          <p:nvPr/>
        </p:nvSpPr>
        <p:spPr>
          <a:xfrm>
            <a:off x="12773234" y="712623"/>
            <a:ext cx="3448050" cy="1200329"/>
          </a:xfrm>
          <a:prstGeom prst="rect">
            <a:avLst/>
          </a:prstGeom>
          <a:noFill/>
          <a:ln>
            <a:solidFill>
              <a:schemeClr val="tx1"/>
            </a:solidFill>
          </a:ln>
        </p:spPr>
        <p:txBody>
          <a:bodyPr wrap="square" numCol="2" rtlCol="0">
            <a:spAutoFit/>
          </a:bodyPr>
          <a:lstStyle/>
          <a:p>
            <a:r>
              <a:rPr lang="en-US" b="1" u="sng" dirty="0" smtClean="0">
                <a:latin typeface="Comic Sans MS" panose="030F0702030302020204" pitchFamily="66" charset="0"/>
              </a:rPr>
              <a:t> Word Bank                                                                         </a:t>
            </a:r>
            <a:endParaRPr lang="en-AU" b="1" u="sng" dirty="0" smtClean="0">
              <a:latin typeface="Comic Sans MS" panose="030F0702030302020204" pitchFamily="66" charset="0"/>
            </a:endParaRPr>
          </a:p>
          <a:p>
            <a:r>
              <a:rPr lang="en-US" dirty="0">
                <a:latin typeface="Comic Sans MS" panose="030F0702030302020204" pitchFamily="66" charset="0"/>
              </a:rPr>
              <a:t>o</a:t>
            </a:r>
            <a:r>
              <a:rPr lang="en-US" dirty="0" smtClean="0">
                <a:latin typeface="Comic Sans MS" panose="030F0702030302020204" pitchFamily="66" charset="0"/>
              </a:rPr>
              <a:t>ctopus</a:t>
            </a:r>
          </a:p>
          <a:p>
            <a:r>
              <a:rPr lang="en-US" dirty="0">
                <a:latin typeface="Comic Sans MS" panose="030F0702030302020204" pitchFamily="66" charset="0"/>
              </a:rPr>
              <a:t>s</a:t>
            </a:r>
            <a:r>
              <a:rPr lang="en-US" dirty="0" smtClean="0">
                <a:latin typeface="Comic Sans MS" panose="030F0702030302020204" pitchFamily="66" charset="0"/>
              </a:rPr>
              <a:t>eaweed</a:t>
            </a:r>
          </a:p>
          <a:p>
            <a:r>
              <a:rPr lang="en-US" dirty="0">
                <a:latin typeface="Comic Sans MS" panose="030F0702030302020204" pitchFamily="66" charset="0"/>
              </a:rPr>
              <a:t>p</a:t>
            </a:r>
            <a:r>
              <a:rPr lang="en-US" dirty="0" smtClean="0">
                <a:latin typeface="Comic Sans MS" panose="030F0702030302020204" pitchFamily="66" charset="0"/>
              </a:rPr>
              <a:t>uffer fish</a:t>
            </a:r>
          </a:p>
          <a:p>
            <a:endParaRPr lang="en-US" dirty="0">
              <a:latin typeface="Comic Sans MS" panose="030F0702030302020204" pitchFamily="66" charset="0"/>
            </a:endParaRPr>
          </a:p>
          <a:p>
            <a:r>
              <a:rPr lang="en-US" dirty="0" smtClean="0">
                <a:latin typeface="Comic Sans MS" panose="030F0702030302020204" pitchFamily="66" charset="0"/>
              </a:rPr>
              <a:t>coral</a:t>
            </a:r>
          </a:p>
          <a:p>
            <a:r>
              <a:rPr lang="en-US" dirty="0">
                <a:latin typeface="Comic Sans MS" panose="030F0702030302020204" pitchFamily="66" charset="0"/>
              </a:rPr>
              <a:t>h</a:t>
            </a:r>
            <a:r>
              <a:rPr lang="en-US" dirty="0" smtClean="0">
                <a:latin typeface="Comic Sans MS" panose="030F0702030302020204" pitchFamily="66" charset="0"/>
              </a:rPr>
              <a:t>ermit crab</a:t>
            </a:r>
          </a:p>
          <a:p>
            <a:r>
              <a:rPr lang="en-US" dirty="0">
                <a:latin typeface="Comic Sans MS" panose="030F0702030302020204" pitchFamily="66" charset="0"/>
              </a:rPr>
              <a:t>a</a:t>
            </a:r>
            <a:r>
              <a:rPr lang="en-US" dirty="0" smtClean="0">
                <a:latin typeface="Comic Sans MS" panose="030F0702030302020204" pitchFamily="66" charset="0"/>
              </a:rPr>
              <a:t>lgae</a:t>
            </a:r>
          </a:p>
        </p:txBody>
      </p:sp>
      <p:grpSp>
        <p:nvGrpSpPr>
          <p:cNvPr id="15" name="Group 14"/>
          <p:cNvGrpSpPr/>
          <p:nvPr/>
        </p:nvGrpSpPr>
        <p:grpSpPr>
          <a:xfrm rot="16200000">
            <a:off x="637511" y="3211616"/>
            <a:ext cx="5504744" cy="1791356"/>
            <a:chOff x="35077" y="3391978"/>
            <a:chExt cx="6436730" cy="1781272"/>
          </a:xfrm>
        </p:grpSpPr>
        <p:sp>
          <p:nvSpPr>
            <p:cNvPr id="8" name="TextBox 7"/>
            <p:cNvSpPr txBox="1"/>
            <p:nvPr/>
          </p:nvSpPr>
          <p:spPr>
            <a:xfrm>
              <a:off x="35077" y="3391978"/>
              <a:ext cx="6176978" cy="509517"/>
            </a:xfrm>
            <a:prstGeom prst="rect">
              <a:avLst/>
            </a:prstGeom>
            <a:noFill/>
          </p:spPr>
          <p:txBody>
            <a:bodyPr wrap="none" rtlCol="0">
              <a:spAutoFit/>
            </a:bodyPr>
            <a:lstStyle/>
            <a:p>
              <a:r>
                <a:rPr lang="en-US" sz="2800" dirty="0" smtClean="0"/>
                <a:t>Puffer fish is _________________ .</a:t>
              </a:r>
              <a:endParaRPr lang="en-AU" sz="2800" dirty="0"/>
            </a:p>
          </p:txBody>
        </p:sp>
        <p:sp>
          <p:nvSpPr>
            <p:cNvPr id="10" name="TextBox 9"/>
            <p:cNvSpPr txBox="1"/>
            <p:nvPr/>
          </p:nvSpPr>
          <p:spPr>
            <a:xfrm>
              <a:off x="2147385" y="3817495"/>
              <a:ext cx="3839373" cy="359660"/>
            </a:xfrm>
            <a:prstGeom prst="rect">
              <a:avLst/>
            </a:prstGeom>
            <a:noFill/>
          </p:spPr>
          <p:txBody>
            <a:bodyPr wrap="none" rtlCol="0">
              <a:spAutoFit/>
            </a:bodyPr>
            <a:lstStyle/>
            <a:p>
              <a:r>
                <a:rPr lang="en-US" dirty="0" smtClean="0"/>
                <a:t>Brown and white / red and white</a:t>
              </a:r>
              <a:endParaRPr lang="en-AU" dirty="0"/>
            </a:p>
          </p:txBody>
        </p:sp>
        <p:sp>
          <p:nvSpPr>
            <p:cNvPr id="11" name="TextBox 10"/>
            <p:cNvSpPr txBox="1"/>
            <p:nvPr/>
          </p:nvSpPr>
          <p:spPr>
            <a:xfrm>
              <a:off x="84899" y="4429421"/>
              <a:ext cx="6386908" cy="520275"/>
            </a:xfrm>
            <a:prstGeom prst="rect">
              <a:avLst/>
            </a:prstGeom>
            <a:noFill/>
          </p:spPr>
          <p:txBody>
            <a:bodyPr wrap="none" rtlCol="0">
              <a:spAutoFit/>
            </a:bodyPr>
            <a:lstStyle/>
            <a:p>
              <a:r>
                <a:rPr lang="en-US" sz="2800" dirty="0" smtClean="0"/>
                <a:t>Puffer fish is __________________ .</a:t>
              </a:r>
              <a:endParaRPr lang="en-AU" sz="2800" dirty="0"/>
            </a:p>
          </p:txBody>
        </p:sp>
        <p:sp>
          <p:nvSpPr>
            <p:cNvPr id="12" name="TextBox 11"/>
            <p:cNvSpPr txBox="1"/>
            <p:nvPr/>
          </p:nvSpPr>
          <p:spPr>
            <a:xfrm>
              <a:off x="2889790" y="4805997"/>
              <a:ext cx="1959949" cy="367253"/>
            </a:xfrm>
            <a:prstGeom prst="rect">
              <a:avLst/>
            </a:prstGeom>
            <a:noFill/>
          </p:spPr>
          <p:txBody>
            <a:bodyPr wrap="none" rtlCol="0">
              <a:spAutoFit/>
            </a:bodyPr>
            <a:lstStyle/>
            <a:p>
              <a:r>
                <a:rPr lang="en-US" dirty="0" smtClean="0"/>
                <a:t>spikey / smooth</a:t>
              </a:r>
              <a:endParaRPr lang="en-AU" dirty="0"/>
            </a:p>
          </p:txBody>
        </p:sp>
      </p:grpSp>
      <p:sp>
        <p:nvSpPr>
          <p:cNvPr id="27" name="TextBox 26"/>
          <p:cNvSpPr txBox="1"/>
          <p:nvPr/>
        </p:nvSpPr>
        <p:spPr>
          <a:xfrm rot="16200000">
            <a:off x="2706319" y="3595004"/>
            <a:ext cx="4296859" cy="646331"/>
          </a:xfrm>
          <a:prstGeom prst="rect">
            <a:avLst/>
          </a:prstGeom>
          <a:solidFill>
            <a:srgbClr val="FFFF00"/>
          </a:solidFill>
          <a:ln>
            <a:solidFill>
              <a:schemeClr val="tx1"/>
            </a:solidFill>
          </a:ln>
        </p:spPr>
        <p:txBody>
          <a:bodyPr wrap="square" rtlCol="0">
            <a:spAutoFit/>
          </a:bodyPr>
          <a:lstStyle/>
          <a:p>
            <a:pPr algn="ctr"/>
            <a:r>
              <a:rPr lang="en-AU" sz="3600" dirty="0" smtClean="0">
                <a:latin typeface="Comic Sans MS" panose="030F0702030302020204" pitchFamily="66" charset="0"/>
              </a:rPr>
              <a:t>Ocean Animals</a:t>
            </a:r>
            <a:endParaRPr lang="en-AU" sz="3600" dirty="0">
              <a:latin typeface="Comic Sans MS" panose="030F0702030302020204" pitchFamily="66" charset="0"/>
            </a:endParaRPr>
          </a:p>
        </p:txBody>
      </p:sp>
      <p:sp>
        <p:nvSpPr>
          <p:cNvPr id="14" name="TextBox 13"/>
          <p:cNvSpPr txBox="1"/>
          <p:nvPr/>
        </p:nvSpPr>
        <p:spPr>
          <a:xfrm rot="16200000">
            <a:off x="4603121" y="1057217"/>
            <a:ext cx="609600" cy="369332"/>
          </a:xfrm>
          <a:prstGeom prst="rect">
            <a:avLst/>
          </a:prstGeom>
          <a:solidFill>
            <a:srgbClr val="00B050"/>
          </a:solidFill>
          <a:ln>
            <a:solidFill>
              <a:schemeClr val="tx1"/>
            </a:solidFill>
          </a:ln>
        </p:spPr>
        <p:txBody>
          <a:bodyPr wrap="square" rtlCol="0">
            <a:spAutoFit/>
          </a:bodyPr>
          <a:lstStyle/>
          <a:p>
            <a:r>
              <a:rPr lang="en-US" dirty="0" smtClean="0"/>
              <a:t>fact</a:t>
            </a:r>
            <a:endParaRPr lang="en-AU" dirty="0"/>
          </a:p>
        </p:txBody>
      </p:sp>
      <p:sp>
        <p:nvSpPr>
          <p:cNvPr id="30" name="Rectangle 29"/>
          <p:cNvSpPr/>
          <p:nvPr/>
        </p:nvSpPr>
        <p:spPr>
          <a:xfrm rot="16200000">
            <a:off x="6174483" y="2872539"/>
            <a:ext cx="6130511" cy="1477328"/>
          </a:xfrm>
          <a:prstGeom prst="rect">
            <a:avLst/>
          </a:prstGeom>
        </p:spPr>
        <p:txBody>
          <a:bodyPr wrap="square">
            <a:spAutoFit/>
          </a:bodyPr>
          <a:lstStyle/>
          <a:p>
            <a:r>
              <a:rPr lang="en-AU" dirty="0"/>
              <a:t>Ocean animals, like land animals, exist in a wide variety of species. Ocean animals can include marine mammals, birds, fish, cephalopods, corals, sharks, and reptiles. The study of animals and other elements of marine biology dates back to Aristotle who lived from 384 to 322 BC.</a:t>
            </a:r>
            <a:endParaRPr lang="en-AU" dirty="0">
              <a:latin typeface="Comic Sans MS" panose="030F0702030302020204" pitchFamily="66" charset="0"/>
            </a:endParaRPr>
          </a:p>
        </p:txBody>
      </p:sp>
      <p:sp>
        <p:nvSpPr>
          <p:cNvPr id="31" name="TextBox 30"/>
          <p:cNvSpPr txBox="1"/>
          <p:nvPr/>
        </p:nvSpPr>
        <p:spPr>
          <a:xfrm rot="16200000">
            <a:off x="6966359" y="3204848"/>
            <a:ext cx="6762751" cy="461665"/>
          </a:xfrm>
          <a:prstGeom prst="rect">
            <a:avLst/>
          </a:prstGeom>
          <a:solidFill>
            <a:srgbClr val="FFFF00"/>
          </a:solidFill>
          <a:ln>
            <a:solidFill>
              <a:schemeClr val="tx1"/>
            </a:solidFill>
          </a:ln>
        </p:spPr>
        <p:txBody>
          <a:bodyPr wrap="square" rtlCol="0">
            <a:spAutoFit/>
          </a:bodyPr>
          <a:lstStyle/>
          <a:p>
            <a:r>
              <a:rPr lang="en-US" sz="2400" dirty="0" smtClean="0"/>
              <a:t>Ocean animals include…</a:t>
            </a:r>
          </a:p>
        </p:txBody>
      </p:sp>
      <p:sp>
        <p:nvSpPr>
          <p:cNvPr id="17" name="Rectangle 16"/>
          <p:cNvSpPr/>
          <p:nvPr/>
        </p:nvSpPr>
        <p:spPr>
          <a:xfrm>
            <a:off x="2293540" y="95250"/>
            <a:ext cx="1971710" cy="66764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 name="Straight Connector 17"/>
          <p:cNvCxnSpPr/>
          <p:nvPr/>
        </p:nvCxnSpPr>
        <p:spPr>
          <a:xfrm flipV="1">
            <a:off x="11313994" y="3881577"/>
            <a:ext cx="0" cy="2890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1313994" y="54305"/>
            <a:ext cx="0" cy="2890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1998657" y="3881577"/>
            <a:ext cx="0" cy="2890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1998657" y="54305"/>
            <a:ext cx="0" cy="2890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rot="16200000">
            <a:off x="-288917" y="509795"/>
            <a:ext cx="2949559" cy="2130883"/>
            <a:chOff x="4604255" y="3778814"/>
            <a:chExt cx="2949559" cy="2130883"/>
          </a:xfrm>
        </p:grpSpPr>
        <p:sp>
          <p:nvSpPr>
            <p:cNvPr id="23" name="TextBox 22"/>
            <p:cNvSpPr txBox="1"/>
            <p:nvPr/>
          </p:nvSpPr>
          <p:spPr>
            <a:xfrm>
              <a:off x="4604255" y="5386477"/>
              <a:ext cx="2949559" cy="523220"/>
            </a:xfrm>
            <a:prstGeom prst="rect">
              <a:avLst/>
            </a:prstGeom>
            <a:solidFill>
              <a:srgbClr val="F7FB5B"/>
            </a:solidFill>
            <a:ln>
              <a:solidFill>
                <a:schemeClr val="bg1"/>
              </a:solidFill>
            </a:ln>
          </p:spPr>
          <p:txBody>
            <a:bodyPr wrap="square" rtlCol="0">
              <a:spAutoFit/>
            </a:bodyPr>
            <a:lstStyle/>
            <a:p>
              <a:pPr algn="ctr"/>
              <a:r>
                <a:rPr lang="en-US" sz="2800" dirty="0" smtClean="0"/>
                <a:t>Puffer fish</a:t>
              </a:r>
              <a:endParaRPr lang="en-AU" sz="2800" dirty="0"/>
            </a:p>
          </p:txBody>
        </p:sp>
        <p:pic>
          <p:nvPicPr>
            <p:cNvPr id="24" name="Picture 23">
              <a:hlinkClick r:id="rId2"/>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1195" y="3778814"/>
              <a:ext cx="2942619" cy="1647867"/>
            </a:xfrm>
            <a:prstGeom prst="rect">
              <a:avLst/>
            </a:prstGeom>
            <a:ln>
              <a:solidFill>
                <a:schemeClr val="bg1"/>
              </a:solidFill>
            </a:ln>
          </p:spPr>
        </p:pic>
      </p:grpSp>
      <p:pic>
        <p:nvPicPr>
          <p:cNvPr id="1026" name="Picture 2" descr="Image result for sea animals facts"/>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rot="16200000">
            <a:off x="3541499" y="2059215"/>
            <a:ext cx="6477000" cy="275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004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90071" y="307087"/>
            <a:ext cx="2584497" cy="584775"/>
          </a:xfrm>
          <a:prstGeom prst="rect">
            <a:avLst/>
          </a:prstGeom>
          <a:solidFill>
            <a:srgbClr val="FFFF00"/>
          </a:solidFill>
          <a:ln>
            <a:solidFill>
              <a:schemeClr val="tx1"/>
            </a:solidFill>
          </a:ln>
        </p:spPr>
        <p:txBody>
          <a:bodyPr wrap="square" rtlCol="0">
            <a:spAutoFit/>
          </a:bodyPr>
          <a:lstStyle/>
          <a:p>
            <a:pPr algn="ctr"/>
            <a:r>
              <a:rPr lang="en-AU" sz="3200" dirty="0">
                <a:latin typeface="Comic Sans MS" panose="030F0702030302020204" pitchFamily="66" charset="0"/>
              </a:rPr>
              <a:t>Puffer Fish</a:t>
            </a:r>
          </a:p>
        </p:txBody>
      </p:sp>
      <p:sp>
        <p:nvSpPr>
          <p:cNvPr id="9" name="TextBox 8"/>
          <p:cNvSpPr txBox="1"/>
          <p:nvPr/>
        </p:nvSpPr>
        <p:spPr>
          <a:xfrm>
            <a:off x="12383597" y="3805046"/>
            <a:ext cx="3448050" cy="1200329"/>
          </a:xfrm>
          <a:prstGeom prst="rect">
            <a:avLst/>
          </a:prstGeom>
          <a:noFill/>
          <a:ln>
            <a:solidFill>
              <a:schemeClr val="tx1"/>
            </a:solidFill>
          </a:ln>
        </p:spPr>
        <p:txBody>
          <a:bodyPr wrap="square" numCol="2" rtlCol="0">
            <a:spAutoFit/>
          </a:bodyPr>
          <a:lstStyle/>
          <a:p>
            <a:r>
              <a:rPr lang="en-US" b="1" u="sng" dirty="0" smtClean="0">
                <a:latin typeface="Comic Sans MS" panose="030F0702030302020204" pitchFamily="66" charset="0"/>
              </a:rPr>
              <a:t> Word Bank                                                                         </a:t>
            </a:r>
            <a:endParaRPr lang="en-AU" b="1" u="sng" dirty="0" smtClean="0">
              <a:latin typeface="Comic Sans MS" panose="030F0702030302020204" pitchFamily="66" charset="0"/>
            </a:endParaRPr>
          </a:p>
          <a:p>
            <a:r>
              <a:rPr lang="en-US" dirty="0">
                <a:latin typeface="Comic Sans MS" panose="030F0702030302020204" pitchFamily="66" charset="0"/>
              </a:rPr>
              <a:t>o</a:t>
            </a:r>
            <a:r>
              <a:rPr lang="en-US" dirty="0" smtClean="0">
                <a:latin typeface="Comic Sans MS" panose="030F0702030302020204" pitchFamily="66" charset="0"/>
              </a:rPr>
              <a:t>ctopus</a:t>
            </a:r>
          </a:p>
          <a:p>
            <a:r>
              <a:rPr lang="en-US" dirty="0">
                <a:latin typeface="Comic Sans MS" panose="030F0702030302020204" pitchFamily="66" charset="0"/>
              </a:rPr>
              <a:t>s</a:t>
            </a:r>
            <a:r>
              <a:rPr lang="en-US" dirty="0" smtClean="0">
                <a:latin typeface="Comic Sans MS" panose="030F0702030302020204" pitchFamily="66" charset="0"/>
              </a:rPr>
              <a:t>eaweed</a:t>
            </a:r>
          </a:p>
          <a:p>
            <a:r>
              <a:rPr lang="en-US" dirty="0">
                <a:latin typeface="Comic Sans MS" panose="030F0702030302020204" pitchFamily="66" charset="0"/>
              </a:rPr>
              <a:t>p</a:t>
            </a:r>
            <a:r>
              <a:rPr lang="en-US" dirty="0" smtClean="0">
                <a:latin typeface="Comic Sans MS" panose="030F0702030302020204" pitchFamily="66" charset="0"/>
              </a:rPr>
              <a:t>uffer fish</a:t>
            </a:r>
          </a:p>
          <a:p>
            <a:endParaRPr lang="en-US" dirty="0">
              <a:latin typeface="Comic Sans MS" panose="030F0702030302020204" pitchFamily="66" charset="0"/>
            </a:endParaRPr>
          </a:p>
          <a:p>
            <a:r>
              <a:rPr lang="en-US" dirty="0" smtClean="0">
                <a:latin typeface="Comic Sans MS" panose="030F0702030302020204" pitchFamily="66" charset="0"/>
              </a:rPr>
              <a:t>coral</a:t>
            </a:r>
          </a:p>
          <a:p>
            <a:r>
              <a:rPr lang="en-US" dirty="0">
                <a:latin typeface="Comic Sans MS" panose="030F0702030302020204" pitchFamily="66" charset="0"/>
              </a:rPr>
              <a:t>h</a:t>
            </a:r>
            <a:r>
              <a:rPr lang="en-US" dirty="0" smtClean="0">
                <a:latin typeface="Comic Sans MS" panose="030F0702030302020204" pitchFamily="66" charset="0"/>
              </a:rPr>
              <a:t>ermit crab</a:t>
            </a:r>
          </a:p>
          <a:p>
            <a:r>
              <a:rPr lang="en-US" dirty="0">
                <a:latin typeface="Comic Sans MS" panose="030F0702030302020204" pitchFamily="66" charset="0"/>
              </a:rPr>
              <a:t>a</a:t>
            </a:r>
            <a:r>
              <a:rPr lang="en-US" dirty="0" smtClean="0">
                <a:latin typeface="Comic Sans MS" panose="030F0702030302020204" pitchFamily="66" charset="0"/>
              </a:rPr>
              <a:t>lgae</a:t>
            </a:r>
          </a:p>
        </p:txBody>
      </p:sp>
      <p:sp>
        <p:nvSpPr>
          <p:cNvPr id="8" name="TextBox 7"/>
          <p:cNvSpPr txBox="1"/>
          <p:nvPr/>
        </p:nvSpPr>
        <p:spPr>
          <a:xfrm>
            <a:off x="214247" y="1712829"/>
            <a:ext cx="4705647" cy="461665"/>
          </a:xfrm>
          <a:prstGeom prst="rect">
            <a:avLst/>
          </a:prstGeom>
          <a:noFill/>
        </p:spPr>
        <p:txBody>
          <a:bodyPr wrap="none" rtlCol="0">
            <a:spAutoFit/>
          </a:bodyPr>
          <a:lstStyle/>
          <a:p>
            <a:r>
              <a:rPr lang="en-US" sz="2400" dirty="0" smtClean="0"/>
              <a:t>Puffer fish is __________________ .</a:t>
            </a:r>
            <a:endParaRPr lang="en-AU" sz="2400" dirty="0"/>
          </a:p>
        </p:txBody>
      </p:sp>
      <p:sp>
        <p:nvSpPr>
          <p:cNvPr id="10" name="TextBox 9"/>
          <p:cNvSpPr txBox="1"/>
          <p:nvPr/>
        </p:nvSpPr>
        <p:spPr>
          <a:xfrm>
            <a:off x="4676817" y="1726783"/>
            <a:ext cx="3618683" cy="400110"/>
          </a:xfrm>
          <a:prstGeom prst="rect">
            <a:avLst/>
          </a:prstGeom>
          <a:noFill/>
          <a:ln>
            <a:solidFill>
              <a:schemeClr val="tx1"/>
            </a:solidFill>
          </a:ln>
        </p:spPr>
        <p:txBody>
          <a:bodyPr wrap="none" rtlCol="0">
            <a:spAutoFit/>
          </a:bodyPr>
          <a:lstStyle/>
          <a:p>
            <a:r>
              <a:rPr lang="en-US" sz="2000" dirty="0" smtClean="0"/>
              <a:t>Brown and white / red and white</a:t>
            </a:r>
            <a:endParaRPr lang="en-AU" sz="2000" dirty="0"/>
          </a:p>
        </p:txBody>
      </p:sp>
      <p:sp>
        <p:nvSpPr>
          <p:cNvPr id="11" name="TextBox 10"/>
          <p:cNvSpPr txBox="1"/>
          <p:nvPr/>
        </p:nvSpPr>
        <p:spPr>
          <a:xfrm>
            <a:off x="185198" y="4841345"/>
            <a:ext cx="5689956" cy="461665"/>
          </a:xfrm>
          <a:prstGeom prst="rect">
            <a:avLst/>
          </a:prstGeom>
          <a:noFill/>
        </p:spPr>
        <p:txBody>
          <a:bodyPr wrap="none" rtlCol="0">
            <a:spAutoFit/>
          </a:bodyPr>
          <a:lstStyle/>
          <a:p>
            <a:r>
              <a:rPr lang="en-US" sz="2400" dirty="0" smtClean="0"/>
              <a:t>Puffer fish is very  ____________________ .</a:t>
            </a:r>
            <a:endParaRPr lang="en-AU" sz="2400" dirty="0"/>
          </a:p>
        </p:txBody>
      </p:sp>
      <p:sp>
        <p:nvSpPr>
          <p:cNvPr id="12" name="TextBox 11"/>
          <p:cNvSpPr txBox="1"/>
          <p:nvPr/>
        </p:nvSpPr>
        <p:spPr>
          <a:xfrm>
            <a:off x="5631312" y="4841345"/>
            <a:ext cx="1841914" cy="400110"/>
          </a:xfrm>
          <a:prstGeom prst="rect">
            <a:avLst/>
          </a:prstGeom>
          <a:noFill/>
          <a:ln>
            <a:solidFill>
              <a:schemeClr val="tx1"/>
            </a:solidFill>
          </a:ln>
        </p:spPr>
        <p:txBody>
          <a:bodyPr wrap="none" rtlCol="0">
            <a:spAutoFit/>
          </a:bodyPr>
          <a:lstStyle/>
          <a:p>
            <a:r>
              <a:rPr lang="en-US" sz="2000" dirty="0" smtClean="0"/>
              <a:t>spikey / smooth</a:t>
            </a:r>
            <a:endParaRPr lang="en-AU" sz="2000" dirty="0"/>
          </a:p>
        </p:txBody>
      </p:sp>
      <p:sp>
        <p:nvSpPr>
          <p:cNvPr id="28" name="TextBox 27"/>
          <p:cNvSpPr txBox="1"/>
          <p:nvPr/>
        </p:nvSpPr>
        <p:spPr>
          <a:xfrm>
            <a:off x="214247" y="3033057"/>
            <a:ext cx="7855420" cy="461665"/>
          </a:xfrm>
          <a:prstGeom prst="rect">
            <a:avLst/>
          </a:prstGeom>
          <a:noFill/>
        </p:spPr>
        <p:txBody>
          <a:bodyPr wrap="none" rtlCol="0">
            <a:spAutoFit/>
          </a:bodyPr>
          <a:lstStyle/>
          <a:p>
            <a:r>
              <a:rPr lang="en-US" sz="2400" dirty="0" smtClean="0"/>
              <a:t>It is part of the ___________________                            family .</a:t>
            </a:r>
            <a:endParaRPr lang="en-AU" sz="2400" dirty="0"/>
          </a:p>
        </p:txBody>
      </p:sp>
      <p:sp>
        <p:nvSpPr>
          <p:cNvPr id="29" name="TextBox 28"/>
          <p:cNvSpPr txBox="1"/>
          <p:nvPr/>
        </p:nvSpPr>
        <p:spPr>
          <a:xfrm>
            <a:off x="5327797" y="2986803"/>
            <a:ext cx="1469633" cy="400110"/>
          </a:xfrm>
          <a:prstGeom prst="rect">
            <a:avLst/>
          </a:prstGeom>
          <a:noFill/>
          <a:ln>
            <a:solidFill>
              <a:schemeClr val="tx1"/>
            </a:solidFill>
          </a:ln>
        </p:spPr>
        <p:txBody>
          <a:bodyPr wrap="none" rtlCol="0">
            <a:spAutoFit/>
          </a:bodyPr>
          <a:lstStyle/>
          <a:p>
            <a:r>
              <a:rPr lang="en-US" sz="2000" dirty="0" smtClean="0"/>
              <a:t>flora / fauna</a:t>
            </a:r>
            <a:endParaRPr lang="en-AU" sz="2000" dirty="0"/>
          </a:p>
        </p:txBody>
      </p:sp>
      <p:sp>
        <p:nvSpPr>
          <p:cNvPr id="30" name="TextBox 29"/>
          <p:cNvSpPr txBox="1"/>
          <p:nvPr/>
        </p:nvSpPr>
        <p:spPr>
          <a:xfrm>
            <a:off x="214247" y="6179787"/>
            <a:ext cx="7121308" cy="461665"/>
          </a:xfrm>
          <a:prstGeom prst="rect">
            <a:avLst/>
          </a:prstGeom>
          <a:noFill/>
        </p:spPr>
        <p:txBody>
          <a:bodyPr wrap="none" rtlCol="0">
            <a:spAutoFit/>
          </a:bodyPr>
          <a:lstStyle/>
          <a:p>
            <a:r>
              <a:rPr lang="en-US" sz="2400" dirty="0" smtClean="0"/>
              <a:t>Puffer fish is found under the ____________________ .</a:t>
            </a:r>
            <a:endParaRPr lang="en-AU" sz="2400" dirty="0"/>
          </a:p>
        </p:txBody>
      </p:sp>
      <p:sp>
        <p:nvSpPr>
          <p:cNvPr id="31" name="TextBox 30"/>
          <p:cNvSpPr txBox="1"/>
          <p:nvPr/>
        </p:nvSpPr>
        <p:spPr>
          <a:xfrm>
            <a:off x="7095090" y="6209039"/>
            <a:ext cx="1204176" cy="400110"/>
          </a:xfrm>
          <a:prstGeom prst="rect">
            <a:avLst/>
          </a:prstGeom>
          <a:noFill/>
          <a:ln>
            <a:solidFill>
              <a:schemeClr val="tx1"/>
            </a:solidFill>
          </a:ln>
        </p:spPr>
        <p:txBody>
          <a:bodyPr wrap="none" rtlCol="0">
            <a:spAutoFit/>
          </a:bodyPr>
          <a:lstStyle/>
          <a:p>
            <a:r>
              <a:rPr lang="en-US" sz="2000" dirty="0" smtClean="0"/>
              <a:t>land / sea</a:t>
            </a:r>
            <a:endParaRPr lang="en-AU" sz="2000" dirty="0"/>
          </a:p>
        </p:txBody>
      </p:sp>
      <p:grpSp>
        <p:nvGrpSpPr>
          <p:cNvPr id="23" name="Group 22"/>
          <p:cNvGrpSpPr/>
          <p:nvPr/>
        </p:nvGrpSpPr>
        <p:grpSpPr>
          <a:xfrm>
            <a:off x="8527256" y="1943661"/>
            <a:ext cx="914400" cy="1702831"/>
            <a:chOff x="10626437" y="161638"/>
            <a:chExt cx="914400" cy="1702831"/>
          </a:xfrm>
        </p:grpSpPr>
        <p:pic>
          <p:nvPicPr>
            <p:cNvPr id="24" name="Picture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26437" y="161638"/>
              <a:ext cx="914400" cy="1333500"/>
            </a:xfrm>
            <a:prstGeom prst="rect">
              <a:avLst/>
            </a:prstGeom>
            <a:ln>
              <a:solidFill>
                <a:schemeClr val="tx1"/>
              </a:solidFill>
            </a:ln>
          </p:spPr>
        </p:pic>
        <p:sp>
          <p:nvSpPr>
            <p:cNvPr id="25" name="TextBox 24"/>
            <p:cNvSpPr txBox="1"/>
            <p:nvPr/>
          </p:nvSpPr>
          <p:spPr>
            <a:xfrm>
              <a:off x="10626437" y="1495137"/>
              <a:ext cx="914400" cy="369332"/>
            </a:xfrm>
            <a:prstGeom prst="rect">
              <a:avLst/>
            </a:prstGeom>
            <a:solidFill>
              <a:srgbClr val="FFFF00"/>
            </a:solidFill>
            <a:ln>
              <a:solidFill>
                <a:schemeClr val="tx1"/>
              </a:solidFill>
            </a:ln>
          </p:spPr>
          <p:txBody>
            <a:bodyPr wrap="square" rtlCol="0">
              <a:spAutoFit/>
            </a:bodyPr>
            <a:lstStyle/>
            <a:p>
              <a:pPr algn="ctr"/>
              <a:r>
                <a:rPr lang="en-US" dirty="0" smtClean="0"/>
                <a:t>Flora</a:t>
              </a:r>
              <a:endParaRPr lang="en-AU" dirty="0"/>
            </a:p>
          </p:txBody>
        </p:sp>
      </p:grpSp>
      <p:pic>
        <p:nvPicPr>
          <p:cNvPr id="32" name="Picture 3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91758" y="5974055"/>
            <a:ext cx="1428764" cy="702237"/>
          </a:xfrm>
          <a:prstGeom prst="rect">
            <a:avLst/>
          </a:prstGeom>
          <a:ln>
            <a:solidFill>
              <a:schemeClr val="tx1"/>
            </a:solidFill>
          </a:ln>
        </p:spPr>
      </p:pic>
      <p:sp>
        <p:nvSpPr>
          <p:cNvPr id="21" name="TextBox 20"/>
          <p:cNvSpPr txBox="1"/>
          <p:nvPr/>
        </p:nvSpPr>
        <p:spPr>
          <a:xfrm>
            <a:off x="10176576" y="56986"/>
            <a:ext cx="2015424" cy="400110"/>
          </a:xfrm>
          <a:prstGeom prst="rect">
            <a:avLst/>
          </a:prstGeom>
          <a:noFill/>
          <a:ln>
            <a:solidFill>
              <a:schemeClr val="tx1"/>
            </a:solidFill>
          </a:ln>
        </p:spPr>
        <p:txBody>
          <a:bodyPr wrap="none" rtlCol="0">
            <a:spAutoFit/>
          </a:bodyPr>
          <a:lstStyle/>
          <a:p>
            <a:r>
              <a:rPr lang="en-AU" sz="2000" dirty="0" smtClean="0"/>
              <a:t>Brown and white </a:t>
            </a:r>
            <a:endParaRPr lang="en-AU" sz="2000" dirty="0"/>
          </a:p>
        </p:txBody>
      </p:sp>
      <p:sp>
        <p:nvSpPr>
          <p:cNvPr id="22" name="TextBox 21"/>
          <p:cNvSpPr txBox="1"/>
          <p:nvPr/>
        </p:nvSpPr>
        <p:spPr>
          <a:xfrm>
            <a:off x="10192960" y="1848331"/>
            <a:ext cx="830420" cy="400110"/>
          </a:xfrm>
          <a:prstGeom prst="rect">
            <a:avLst/>
          </a:prstGeom>
          <a:noFill/>
          <a:ln>
            <a:solidFill>
              <a:schemeClr val="tx1"/>
            </a:solidFill>
          </a:ln>
        </p:spPr>
        <p:txBody>
          <a:bodyPr wrap="none" rtlCol="0">
            <a:spAutoFit/>
          </a:bodyPr>
          <a:lstStyle/>
          <a:p>
            <a:r>
              <a:rPr lang="en-US" sz="2000" dirty="0" smtClean="0"/>
              <a:t>spikey</a:t>
            </a:r>
            <a:endParaRPr lang="en-AU" sz="2000" dirty="0"/>
          </a:p>
        </p:txBody>
      </p:sp>
      <p:sp>
        <p:nvSpPr>
          <p:cNvPr id="26" name="TextBox 25"/>
          <p:cNvSpPr txBox="1"/>
          <p:nvPr/>
        </p:nvSpPr>
        <p:spPr>
          <a:xfrm>
            <a:off x="10210656" y="1387709"/>
            <a:ext cx="665118" cy="400110"/>
          </a:xfrm>
          <a:prstGeom prst="rect">
            <a:avLst/>
          </a:prstGeom>
          <a:noFill/>
          <a:ln>
            <a:solidFill>
              <a:schemeClr val="tx1"/>
            </a:solidFill>
          </a:ln>
        </p:spPr>
        <p:txBody>
          <a:bodyPr wrap="none" rtlCol="0">
            <a:spAutoFit/>
          </a:bodyPr>
          <a:lstStyle/>
          <a:p>
            <a:r>
              <a:rPr lang="en-US" sz="2000" dirty="0" smtClean="0"/>
              <a:t>flora</a:t>
            </a:r>
            <a:endParaRPr lang="en-AU" sz="2000" dirty="0"/>
          </a:p>
        </p:txBody>
      </p:sp>
      <p:sp>
        <p:nvSpPr>
          <p:cNvPr id="27" name="TextBox 26"/>
          <p:cNvSpPr txBox="1"/>
          <p:nvPr/>
        </p:nvSpPr>
        <p:spPr>
          <a:xfrm>
            <a:off x="10191356" y="2753325"/>
            <a:ext cx="636713" cy="400110"/>
          </a:xfrm>
          <a:prstGeom prst="rect">
            <a:avLst/>
          </a:prstGeom>
          <a:noFill/>
          <a:ln>
            <a:solidFill>
              <a:schemeClr val="tx1"/>
            </a:solidFill>
          </a:ln>
        </p:spPr>
        <p:txBody>
          <a:bodyPr wrap="none" rtlCol="0">
            <a:spAutoFit/>
          </a:bodyPr>
          <a:lstStyle/>
          <a:p>
            <a:r>
              <a:rPr lang="en-US" sz="2000" dirty="0" smtClean="0"/>
              <a:t>land</a:t>
            </a:r>
            <a:endParaRPr lang="en-AU" sz="2000" dirty="0"/>
          </a:p>
        </p:txBody>
      </p:sp>
      <p:cxnSp>
        <p:nvCxnSpPr>
          <p:cNvPr id="33" name="Straight Connector 32"/>
          <p:cNvCxnSpPr/>
          <p:nvPr/>
        </p:nvCxnSpPr>
        <p:spPr>
          <a:xfrm>
            <a:off x="10145581" y="34944"/>
            <a:ext cx="0" cy="68580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184258" y="926072"/>
            <a:ext cx="774379" cy="400110"/>
          </a:xfrm>
          <a:prstGeom prst="rect">
            <a:avLst/>
          </a:prstGeom>
          <a:noFill/>
          <a:ln>
            <a:solidFill>
              <a:schemeClr val="tx1"/>
            </a:solidFill>
          </a:ln>
        </p:spPr>
        <p:txBody>
          <a:bodyPr wrap="none" rtlCol="0">
            <a:spAutoFit/>
          </a:bodyPr>
          <a:lstStyle/>
          <a:p>
            <a:r>
              <a:rPr lang="en-US" sz="2000" dirty="0" smtClean="0"/>
              <a:t>fauna</a:t>
            </a:r>
            <a:endParaRPr lang="en-AU" sz="2000" dirty="0"/>
          </a:p>
        </p:txBody>
      </p:sp>
      <p:sp>
        <p:nvSpPr>
          <p:cNvPr id="35" name="TextBox 34"/>
          <p:cNvSpPr txBox="1"/>
          <p:nvPr/>
        </p:nvSpPr>
        <p:spPr>
          <a:xfrm>
            <a:off x="10160493" y="476364"/>
            <a:ext cx="2031507" cy="400110"/>
          </a:xfrm>
          <a:prstGeom prst="rect">
            <a:avLst/>
          </a:prstGeom>
          <a:noFill/>
          <a:ln>
            <a:solidFill>
              <a:schemeClr val="tx1"/>
            </a:solidFill>
          </a:ln>
        </p:spPr>
        <p:txBody>
          <a:bodyPr wrap="square" rtlCol="0">
            <a:spAutoFit/>
          </a:bodyPr>
          <a:lstStyle/>
          <a:p>
            <a:r>
              <a:rPr lang="en-US" sz="2000" dirty="0" smtClean="0"/>
              <a:t>Red and white</a:t>
            </a:r>
            <a:endParaRPr lang="en-AU" sz="2000" dirty="0"/>
          </a:p>
        </p:txBody>
      </p:sp>
      <p:sp>
        <p:nvSpPr>
          <p:cNvPr id="36" name="TextBox 35"/>
          <p:cNvSpPr txBox="1"/>
          <p:nvPr/>
        </p:nvSpPr>
        <p:spPr>
          <a:xfrm>
            <a:off x="10192960" y="2308953"/>
            <a:ext cx="981359" cy="400110"/>
          </a:xfrm>
          <a:prstGeom prst="rect">
            <a:avLst/>
          </a:prstGeom>
          <a:noFill/>
          <a:ln>
            <a:solidFill>
              <a:schemeClr val="tx1"/>
            </a:solidFill>
          </a:ln>
        </p:spPr>
        <p:txBody>
          <a:bodyPr wrap="none" rtlCol="0">
            <a:spAutoFit/>
          </a:bodyPr>
          <a:lstStyle/>
          <a:p>
            <a:r>
              <a:rPr lang="en-US" sz="2000" dirty="0" smtClean="0"/>
              <a:t>smooth</a:t>
            </a:r>
            <a:endParaRPr lang="en-AU" sz="2000" dirty="0"/>
          </a:p>
        </p:txBody>
      </p:sp>
      <p:sp>
        <p:nvSpPr>
          <p:cNvPr id="37" name="TextBox 36"/>
          <p:cNvSpPr txBox="1"/>
          <p:nvPr/>
        </p:nvSpPr>
        <p:spPr>
          <a:xfrm>
            <a:off x="10191356" y="3186858"/>
            <a:ext cx="537327" cy="400110"/>
          </a:xfrm>
          <a:prstGeom prst="rect">
            <a:avLst/>
          </a:prstGeom>
          <a:noFill/>
          <a:ln>
            <a:solidFill>
              <a:schemeClr val="tx1"/>
            </a:solidFill>
          </a:ln>
        </p:spPr>
        <p:txBody>
          <a:bodyPr wrap="none" rtlCol="0">
            <a:spAutoFit/>
          </a:bodyPr>
          <a:lstStyle/>
          <a:p>
            <a:r>
              <a:rPr lang="en-US" sz="2000" dirty="0" smtClean="0"/>
              <a:t>sea</a:t>
            </a:r>
            <a:endParaRPr lang="en-AU" sz="2000" dirty="0"/>
          </a:p>
        </p:txBody>
      </p:sp>
      <p:pic>
        <p:nvPicPr>
          <p:cNvPr id="38" name="Picture 3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45015" y="4683056"/>
            <a:ext cx="902494" cy="644639"/>
          </a:xfrm>
          <a:prstGeom prst="rect">
            <a:avLst/>
          </a:prstGeom>
        </p:spPr>
      </p:pic>
      <p:grpSp>
        <p:nvGrpSpPr>
          <p:cNvPr id="39" name="Group 38"/>
          <p:cNvGrpSpPr/>
          <p:nvPr/>
        </p:nvGrpSpPr>
        <p:grpSpPr>
          <a:xfrm>
            <a:off x="7860887" y="160252"/>
            <a:ext cx="1927069" cy="1449199"/>
            <a:chOff x="4604255" y="3778814"/>
            <a:chExt cx="2949559" cy="2130883"/>
          </a:xfrm>
        </p:grpSpPr>
        <p:sp>
          <p:nvSpPr>
            <p:cNvPr id="40" name="TextBox 39"/>
            <p:cNvSpPr txBox="1"/>
            <p:nvPr/>
          </p:nvSpPr>
          <p:spPr>
            <a:xfrm>
              <a:off x="4604255" y="5386477"/>
              <a:ext cx="2949559" cy="523220"/>
            </a:xfrm>
            <a:prstGeom prst="rect">
              <a:avLst/>
            </a:prstGeom>
            <a:solidFill>
              <a:srgbClr val="F7FB5B"/>
            </a:solidFill>
            <a:ln>
              <a:solidFill>
                <a:schemeClr val="bg1"/>
              </a:solidFill>
            </a:ln>
          </p:spPr>
          <p:txBody>
            <a:bodyPr wrap="square" rtlCol="0">
              <a:spAutoFit/>
            </a:bodyPr>
            <a:lstStyle/>
            <a:p>
              <a:pPr algn="ctr"/>
              <a:r>
                <a:rPr lang="en-US" sz="2800" dirty="0" smtClean="0"/>
                <a:t>Puffer fish</a:t>
              </a:r>
              <a:endParaRPr lang="en-AU" sz="2800" dirty="0"/>
            </a:p>
          </p:txBody>
        </p:sp>
        <p:pic>
          <p:nvPicPr>
            <p:cNvPr id="41" name="Picture 40">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11195" y="3778814"/>
              <a:ext cx="2942619" cy="1647867"/>
            </a:xfrm>
            <a:prstGeom prst="rect">
              <a:avLst/>
            </a:prstGeom>
            <a:ln>
              <a:solidFill>
                <a:schemeClr val="bg1"/>
              </a:solidFill>
            </a:ln>
          </p:spPr>
        </p:pic>
      </p:grpSp>
    </p:spTree>
    <p:extLst>
      <p:ext uri="{BB962C8B-B14F-4D97-AF65-F5344CB8AC3E}">
        <p14:creationId xmlns:p14="http://schemas.microsoft.com/office/powerpoint/2010/main" val="427491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90071" y="307087"/>
            <a:ext cx="2584497" cy="584775"/>
          </a:xfrm>
          <a:prstGeom prst="rect">
            <a:avLst/>
          </a:prstGeom>
          <a:solidFill>
            <a:srgbClr val="FFFF00"/>
          </a:solidFill>
          <a:ln>
            <a:solidFill>
              <a:schemeClr val="tx1"/>
            </a:solidFill>
          </a:ln>
        </p:spPr>
        <p:txBody>
          <a:bodyPr wrap="square" rtlCol="0">
            <a:spAutoFit/>
          </a:bodyPr>
          <a:lstStyle/>
          <a:p>
            <a:pPr algn="ctr"/>
            <a:r>
              <a:rPr lang="en-AU" sz="3200" dirty="0">
                <a:latin typeface="Comic Sans MS" panose="030F0702030302020204" pitchFamily="66" charset="0"/>
              </a:rPr>
              <a:t>Puffer Fish</a:t>
            </a:r>
          </a:p>
        </p:txBody>
      </p:sp>
      <p:sp>
        <p:nvSpPr>
          <p:cNvPr id="9" name="TextBox 8"/>
          <p:cNvSpPr txBox="1"/>
          <p:nvPr/>
        </p:nvSpPr>
        <p:spPr>
          <a:xfrm>
            <a:off x="12773234" y="712623"/>
            <a:ext cx="3448050" cy="1200329"/>
          </a:xfrm>
          <a:prstGeom prst="rect">
            <a:avLst/>
          </a:prstGeom>
          <a:noFill/>
          <a:ln>
            <a:solidFill>
              <a:schemeClr val="tx1"/>
            </a:solidFill>
          </a:ln>
        </p:spPr>
        <p:txBody>
          <a:bodyPr wrap="square" numCol="2" rtlCol="0">
            <a:spAutoFit/>
          </a:bodyPr>
          <a:lstStyle/>
          <a:p>
            <a:r>
              <a:rPr lang="en-US" b="1" u="sng" dirty="0" smtClean="0">
                <a:latin typeface="Comic Sans MS" panose="030F0702030302020204" pitchFamily="66" charset="0"/>
              </a:rPr>
              <a:t> Word Bank                                                                         </a:t>
            </a:r>
            <a:endParaRPr lang="en-AU" b="1" u="sng" dirty="0" smtClean="0">
              <a:latin typeface="Comic Sans MS" panose="030F0702030302020204" pitchFamily="66" charset="0"/>
            </a:endParaRPr>
          </a:p>
          <a:p>
            <a:r>
              <a:rPr lang="en-US" dirty="0">
                <a:latin typeface="Comic Sans MS" panose="030F0702030302020204" pitchFamily="66" charset="0"/>
              </a:rPr>
              <a:t>o</a:t>
            </a:r>
            <a:r>
              <a:rPr lang="en-US" dirty="0" smtClean="0">
                <a:latin typeface="Comic Sans MS" panose="030F0702030302020204" pitchFamily="66" charset="0"/>
              </a:rPr>
              <a:t>ctopus</a:t>
            </a:r>
          </a:p>
          <a:p>
            <a:r>
              <a:rPr lang="en-US" dirty="0">
                <a:latin typeface="Comic Sans MS" panose="030F0702030302020204" pitchFamily="66" charset="0"/>
              </a:rPr>
              <a:t>s</a:t>
            </a:r>
            <a:r>
              <a:rPr lang="en-US" dirty="0" smtClean="0">
                <a:latin typeface="Comic Sans MS" panose="030F0702030302020204" pitchFamily="66" charset="0"/>
              </a:rPr>
              <a:t>eaweed</a:t>
            </a:r>
          </a:p>
          <a:p>
            <a:r>
              <a:rPr lang="en-US" dirty="0">
                <a:latin typeface="Comic Sans MS" panose="030F0702030302020204" pitchFamily="66" charset="0"/>
              </a:rPr>
              <a:t>p</a:t>
            </a:r>
            <a:r>
              <a:rPr lang="en-US" dirty="0" smtClean="0">
                <a:latin typeface="Comic Sans MS" panose="030F0702030302020204" pitchFamily="66" charset="0"/>
              </a:rPr>
              <a:t>uffer fish</a:t>
            </a:r>
          </a:p>
          <a:p>
            <a:endParaRPr lang="en-US" dirty="0">
              <a:latin typeface="Comic Sans MS" panose="030F0702030302020204" pitchFamily="66" charset="0"/>
            </a:endParaRPr>
          </a:p>
          <a:p>
            <a:r>
              <a:rPr lang="en-US" dirty="0" smtClean="0">
                <a:latin typeface="Comic Sans MS" panose="030F0702030302020204" pitchFamily="66" charset="0"/>
              </a:rPr>
              <a:t>coral</a:t>
            </a:r>
          </a:p>
          <a:p>
            <a:r>
              <a:rPr lang="en-US" dirty="0">
                <a:latin typeface="Comic Sans MS" panose="030F0702030302020204" pitchFamily="66" charset="0"/>
              </a:rPr>
              <a:t>h</a:t>
            </a:r>
            <a:r>
              <a:rPr lang="en-US" dirty="0" smtClean="0">
                <a:latin typeface="Comic Sans MS" panose="030F0702030302020204" pitchFamily="66" charset="0"/>
              </a:rPr>
              <a:t>ermit crab</a:t>
            </a:r>
          </a:p>
          <a:p>
            <a:r>
              <a:rPr lang="en-US" dirty="0">
                <a:latin typeface="Comic Sans MS" panose="030F0702030302020204" pitchFamily="66" charset="0"/>
              </a:rPr>
              <a:t>a</a:t>
            </a:r>
            <a:r>
              <a:rPr lang="en-US" dirty="0" smtClean="0">
                <a:latin typeface="Comic Sans MS" panose="030F0702030302020204" pitchFamily="66" charset="0"/>
              </a:rPr>
              <a:t>lgae</a:t>
            </a:r>
          </a:p>
        </p:txBody>
      </p:sp>
      <p:sp>
        <p:nvSpPr>
          <p:cNvPr id="8" name="TextBox 7"/>
          <p:cNvSpPr txBox="1"/>
          <p:nvPr/>
        </p:nvSpPr>
        <p:spPr>
          <a:xfrm>
            <a:off x="214247" y="1712829"/>
            <a:ext cx="4705647" cy="461665"/>
          </a:xfrm>
          <a:prstGeom prst="rect">
            <a:avLst/>
          </a:prstGeom>
          <a:noFill/>
        </p:spPr>
        <p:txBody>
          <a:bodyPr wrap="none" rtlCol="0">
            <a:spAutoFit/>
          </a:bodyPr>
          <a:lstStyle/>
          <a:p>
            <a:r>
              <a:rPr lang="en-US" sz="2400" dirty="0" smtClean="0"/>
              <a:t>Puffer fish is __________________ .</a:t>
            </a:r>
            <a:endParaRPr lang="en-AU" sz="2400" dirty="0"/>
          </a:p>
        </p:txBody>
      </p:sp>
      <p:sp>
        <p:nvSpPr>
          <p:cNvPr id="10" name="TextBox 9"/>
          <p:cNvSpPr txBox="1"/>
          <p:nvPr/>
        </p:nvSpPr>
        <p:spPr>
          <a:xfrm>
            <a:off x="4676817" y="1726783"/>
            <a:ext cx="3618683" cy="400110"/>
          </a:xfrm>
          <a:prstGeom prst="rect">
            <a:avLst/>
          </a:prstGeom>
          <a:noFill/>
          <a:ln>
            <a:solidFill>
              <a:schemeClr val="tx1"/>
            </a:solidFill>
          </a:ln>
        </p:spPr>
        <p:txBody>
          <a:bodyPr wrap="none" rtlCol="0">
            <a:spAutoFit/>
          </a:bodyPr>
          <a:lstStyle/>
          <a:p>
            <a:r>
              <a:rPr lang="en-US" sz="2000" dirty="0" smtClean="0"/>
              <a:t>Brown and white / red and white</a:t>
            </a:r>
            <a:endParaRPr lang="en-AU" sz="2000" dirty="0"/>
          </a:p>
        </p:txBody>
      </p:sp>
      <p:sp>
        <p:nvSpPr>
          <p:cNvPr id="11" name="TextBox 10"/>
          <p:cNvSpPr txBox="1"/>
          <p:nvPr/>
        </p:nvSpPr>
        <p:spPr>
          <a:xfrm>
            <a:off x="185198" y="4841345"/>
            <a:ext cx="5689956" cy="461665"/>
          </a:xfrm>
          <a:prstGeom prst="rect">
            <a:avLst/>
          </a:prstGeom>
          <a:noFill/>
        </p:spPr>
        <p:txBody>
          <a:bodyPr wrap="none" rtlCol="0">
            <a:spAutoFit/>
          </a:bodyPr>
          <a:lstStyle/>
          <a:p>
            <a:r>
              <a:rPr lang="en-US" sz="2400" dirty="0" smtClean="0"/>
              <a:t>Puffer fish is very  ____________________ .</a:t>
            </a:r>
            <a:endParaRPr lang="en-AU" sz="2400" dirty="0"/>
          </a:p>
        </p:txBody>
      </p:sp>
      <p:sp>
        <p:nvSpPr>
          <p:cNvPr id="12" name="TextBox 11"/>
          <p:cNvSpPr txBox="1"/>
          <p:nvPr/>
        </p:nvSpPr>
        <p:spPr>
          <a:xfrm>
            <a:off x="5631312" y="4841345"/>
            <a:ext cx="1841914" cy="400110"/>
          </a:xfrm>
          <a:prstGeom prst="rect">
            <a:avLst/>
          </a:prstGeom>
          <a:noFill/>
          <a:ln>
            <a:solidFill>
              <a:schemeClr val="tx1"/>
            </a:solidFill>
          </a:ln>
        </p:spPr>
        <p:txBody>
          <a:bodyPr wrap="none" rtlCol="0">
            <a:spAutoFit/>
          </a:bodyPr>
          <a:lstStyle/>
          <a:p>
            <a:r>
              <a:rPr lang="en-US" sz="2000" dirty="0" smtClean="0"/>
              <a:t>spikey / smooth</a:t>
            </a:r>
            <a:endParaRPr lang="en-AU" sz="2000" dirty="0"/>
          </a:p>
        </p:txBody>
      </p:sp>
      <p:sp>
        <p:nvSpPr>
          <p:cNvPr id="28" name="TextBox 27"/>
          <p:cNvSpPr txBox="1"/>
          <p:nvPr/>
        </p:nvSpPr>
        <p:spPr>
          <a:xfrm>
            <a:off x="214247" y="3033057"/>
            <a:ext cx="7855420" cy="461665"/>
          </a:xfrm>
          <a:prstGeom prst="rect">
            <a:avLst/>
          </a:prstGeom>
          <a:noFill/>
        </p:spPr>
        <p:txBody>
          <a:bodyPr wrap="none" rtlCol="0">
            <a:spAutoFit/>
          </a:bodyPr>
          <a:lstStyle/>
          <a:p>
            <a:r>
              <a:rPr lang="en-US" sz="2400" dirty="0" smtClean="0"/>
              <a:t>It is part of the ___________________                            family .</a:t>
            </a:r>
            <a:endParaRPr lang="en-AU" sz="2400" dirty="0"/>
          </a:p>
        </p:txBody>
      </p:sp>
      <p:sp>
        <p:nvSpPr>
          <p:cNvPr id="29" name="TextBox 28"/>
          <p:cNvSpPr txBox="1"/>
          <p:nvPr/>
        </p:nvSpPr>
        <p:spPr>
          <a:xfrm>
            <a:off x="5327797" y="2986803"/>
            <a:ext cx="1469633" cy="400110"/>
          </a:xfrm>
          <a:prstGeom prst="rect">
            <a:avLst/>
          </a:prstGeom>
          <a:noFill/>
          <a:ln>
            <a:solidFill>
              <a:schemeClr val="tx1"/>
            </a:solidFill>
          </a:ln>
        </p:spPr>
        <p:txBody>
          <a:bodyPr wrap="none" rtlCol="0">
            <a:spAutoFit/>
          </a:bodyPr>
          <a:lstStyle/>
          <a:p>
            <a:r>
              <a:rPr lang="en-US" sz="2000" dirty="0" smtClean="0"/>
              <a:t>flora / fauna</a:t>
            </a:r>
            <a:endParaRPr lang="en-AU" sz="2000" dirty="0"/>
          </a:p>
        </p:txBody>
      </p:sp>
      <p:sp>
        <p:nvSpPr>
          <p:cNvPr id="30" name="TextBox 29"/>
          <p:cNvSpPr txBox="1"/>
          <p:nvPr/>
        </p:nvSpPr>
        <p:spPr>
          <a:xfrm>
            <a:off x="214247" y="6179787"/>
            <a:ext cx="7121308" cy="461665"/>
          </a:xfrm>
          <a:prstGeom prst="rect">
            <a:avLst/>
          </a:prstGeom>
          <a:noFill/>
        </p:spPr>
        <p:txBody>
          <a:bodyPr wrap="none" rtlCol="0">
            <a:spAutoFit/>
          </a:bodyPr>
          <a:lstStyle/>
          <a:p>
            <a:r>
              <a:rPr lang="en-US" sz="2400" dirty="0" smtClean="0"/>
              <a:t>Puffer fish is found under the ____________________ .</a:t>
            </a:r>
            <a:endParaRPr lang="en-AU" sz="2400" dirty="0"/>
          </a:p>
        </p:txBody>
      </p:sp>
      <p:sp>
        <p:nvSpPr>
          <p:cNvPr id="31" name="TextBox 30"/>
          <p:cNvSpPr txBox="1"/>
          <p:nvPr/>
        </p:nvSpPr>
        <p:spPr>
          <a:xfrm>
            <a:off x="7095090" y="6209039"/>
            <a:ext cx="1204176" cy="400110"/>
          </a:xfrm>
          <a:prstGeom prst="rect">
            <a:avLst/>
          </a:prstGeom>
          <a:noFill/>
          <a:ln>
            <a:solidFill>
              <a:schemeClr val="tx1"/>
            </a:solidFill>
          </a:ln>
        </p:spPr>
        <p:txBody>
          <a:bodyPr wrap="none" rtlCol="0">
            <a:spAutoFit/>
          </a:bodyPr>
          <a:lstStyle/>
          <a:p>
            <a:r>
              <a:rPr lang="en-US" sz="2000" dirty="0" smtClean="0"/>
              <a:t>land / sea</a:t>
            </a:r>
            <a:endParaRPr lang="en-AU" sz="2000" dirty="0"/>
          </a:p>
        </p:txBody>
      </p:sp>
      <p:sp>
        <p:nvSpPr>
          <p:cNvPr id="21" name="TextBox 20"/>
          <p:cNvSpPr txBox="1"/>
          <p:nvPr/>
        </p:nvSpPr>
        <p:spPr>
          <a:xfrm>
            <a:off x="10176576" y="56986"/>
            <a:ext cx="2015424" cy="400110"/>
          </a:xfrm>
          <a:prstGeom prst="rect">
            <a:avLst/>
          </a:prstGeom>
          <a:noFill/>
          <a:ln>
            <a:solidFill>
              <a:schemeClr val="tx1"/>
            </a:solidFill>
          </a:ln>
        </p:spPr>
        <p:txBody>
          <a:bodyPr wrap="none" rtlCol="0">
            <a:spAutoFit/>
          </a:bodyPr>
          <a:lstStyle/>
          <a:p>
            <a:r>
              <a:rPr lang="en-AU" sz="2000" dirty="0" smtClean="0"/>
              <a:t>Brown and white </a:t>
            </a:r>
            <a:endParaRPr lang="en-AU" sz="2000" dirty="0"/>
          </a:p>
        </p:txBody>
      </p:sp>
      <p:sp>
        <p:nvSpPr>
          <p:cNvPr id="22" name="TextBox 21"/>
          <p:cNvSpPr txBox="1"/>
          <p:nvPr/>
        </p:nvSpPr>
        <p:spPr>
          <a:xfrm>
            <a:off x="10192960" y="1848331"/>
            <a:ext cx="830420" cy="400110"/>
          </a:xfrm>
          <a:prstGeom prst="rect">
            <a:avLst/>
          </a:prstGeom>
          <a:noFill/>
          <a:ln>
            <a:solidFill>
              <a:schemeClr val="tx1"/>
            </a:solidFill>
          </a:ln>
        </p:spPr>
        <p:txBody>
          <a:bodyPr wrap="none" rtlCol="0">
            <a:spAutoFit/>
          </a:bodyPr>
          <a:lstStyle/>
          <a:p>
            <a:r>
              <a:rPr lang="en-US" sz="2000" dirty="0" smtClean="0"/>
              <a:t>spikey</a:t>
            </a:r>
            <a:endParaRPr lang="en-AU" sz="2000" dirty="0"/>
          </a:p>
        </p:txBody>
      </p:sp>
      <p:sp>
        <p:nvSpPr>
          <p:cNvPr id="26" name="TextBox 25"/>
          <p:cNvSpPr txBox="1"/>
          <p:nvPr/>
        </p:nvSpPr>
        <p:spPr>
          <a:xfrm>
            <a:off x="10210656" y="1387709"/>
            <a:ext cx="665118" cy="400110"/>
          </a:xfrm>
          <a:prstGeom prst="rect">
            <a:avLst/>
          </a:prstGeom>
          <a:noFill/>
          <a:ln>
            <a:solidFill>
              <a:schemeClr val="tx1"/>
            </a:solidFill>
          </a:ln>
        </p:spPr>
        <p:txBody>
          <a:bodyPr wrap="none" rtlCol="0">
            <a:spAutoFit/>
          </a:bodyPr>
          <a:lstStyle/>
          <a:p>
            <a:r>
              <a:rPr lang="en-US" sz="2000" dirty="0" smtClean="0"/>
              <a:t>flora</a:t>
            </a:r>
            <a:endParaRPr lang="en-AU" sz="2000" dirty="0"/>
          </a:p>
        </p:txBody>
      </p:sp>
      <p:sp>
        <p:nvSpPr>
          <p:cNvPr id="27" name="TextBox 26"/>
          <p:cNvSpPr txBox="1"/>
          <p:nvPr/>
        </p:nvSpPr>
        <p:spPr>
          <a:xfrm>
            <a:off x="10191356" y="2753325"/>
            <a:ext cx="636713" cy="400110"/>
          </a:xfrm>
          <a:prstGeom prst="rect">
            <a:avLst/>
          </a:prstGeom>
          <a:noFill/>
          <a:ln>
            <a:solidFill>
              <a:schemeClr val="tx1"/>
            </a:solidFill>
          </a:ln>
        </p:spPr>
        <p:txBody>
          <a:bodyPr wrap="none" rtlCol="0">
            <a:spAutoFit/>
          </a:bodyPr>
          <a:lstStyle/>
          <a:p>
            <a:r>
              <a:rPr lang="en-US" sz="2000" dirty="0" smtClean="0"/>
              <a:t>land</a:t>
            </a:r>
            <a:endParaRPr lang="en-AU" sz="2000" dirty="0"/>
          </a:p>
        </p:txBody>
      </p:sp>
      <p:cxnSp>
        <p:nvCxnSpPr>
          <p:cNvPr id="33" name="Straight Connector 32"/>
          <p:cNvCxnSpPr/>
          <p:nvPr/>
        </p:nvCxnSpPr>
        <p:spPr>
          <a:xfrm>
            <a:off x="10145581" y="34944"/>
            <a:ext cx="0" cy="68580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184258" y="926072"/>
            <a:ext cx="774379" cy="400110"/>
          </a:xfrm>
          <a:prstGeom prst="rect">
            <a:avLst/>
          </a:prstGeom>
          <a:noFill/>
          <a:ln>
            <a:solidFill>
              <a:schemeClr val="tx1"/>
            </a:solidFill>
          </a:ln>
        </p:spPr>
        <p:txBody>
          <a:bodyPr wrap="none" rtlCol="0">
            <a:spAutoFit/>
          </a:bodyPr>
          <a:lstStyle/>
          <a:p>
            <a:r>
              <a:rPr lang="en-US" sz="2000" dirty="0" smtClean="0"/>
              <a:t>fauna</a:t>
            </a:r>
            <a:endParaRPr lang="en-AU" sz="2000" dirty="0"/>
          </a:p>
        </p:txBody>
      </p:sp>
      <p:sp>
        <p:nvSpPr>
          <p:cNvPr id="35" name="TextBox 34"/>
          <p:cNvSpPr txBox="1"/>
          <p:nvPr/>
        </p:nvSpPr>
        <p:spPr>
          <a:xfrm>
            <a:off x="10160493" y="476364"/>
            <a:ext cx="2031507" cy="400110"/>
          </a:xfrm>
          <a:prstGeom prst="rect">
            <a:avLst/>
          </a:prstGeom>
          <a:noFill/>
          <a:ln>
            <a:solidFill>
              <a:schemeClr val="tx1"/>
            </a:solidFill>
          </a:ln>
        </p:spPr>
        <p:txBody>
          <a:bodyPr wrap="square" rtlCol="0">
            <a:spAutoFit/>
          </a:bodyPr>
          <a:lstStyle/>
          <a:p>
            <a:r>
              <a:rPr lang="en-US" sz="2000" dirty="0" smtClean="0"/>
              <a:t>Red and white</a:t>
            </a:r>
            <a:endParaRPr lang="en-AU" sz="2000" dirty="0"/>
          </a:p>
        </p:txBody>
      </p:sp>
      <p:sp>
        <p:nvSpPr>
          <p:cNvPr id="36" name="TextBox 35"/>
          <p:cNvSpPr txBox="1"/>
          <p:nvPr/>
        </p:nvSpPr>
        <p:spPr>
          <a:xfrm>
            <a:off x="10192960" y="2308953"/>
            <a:ext cx="981359" cy="400110"/>
          </a:xfrm>
          <a:prstGeom prst="rect">
            <a:avLst/>
          </a:prstGeom>
          <a:noFill/>
          <a:ln>
            <a:solidFill>
              <a:schemeClr val="tx1"/>
            </a:solidFill>
          </a:ln>
        </p:spPr>
        <p:txBody>
          <a:bodyPr wrap="none" rtlCol="0">
            <a:spAutoFit/>
          </a:bodyPr>
          <a:lstStyle/>
          <a:p>
            <a:r>
              <a:rPr lang="en-US" sz="2000" dirty="0" smtClean="0"/>
              <a:t>smooth</a:t>
            </a:r>
            <a:endParaRPr lang="en-AU" sz="2000" dirty="0"/>
          </a:p>
        </p:txBody>
      </p:sp>
      <p:sp>
        <p:nvSpPr>
          <p:cNvPr id="37" name="TextBox 36"/>
          <p:cNvSpPr txBox="1"/>
          <p:nvPr/>
        </p:nvSpPr>
        <p:spPr>
          <a:xfrm>
            <a:off x="10191356" y="3186858"/>
            <a:ext cx="537327" cy="400110"/>
          </a:xfrm>
          <a:prstGeom prst="rect">
            <a:avLst/>
          </a:prstGeom>
          <a:noFill/>
          <a:ln>
            <a:solidFill>
              <a:schemeClr val="tx1"/>
            </a:solidFill>
          </a:ln>
        </p:spPr>
        <p:txBody>
          <a:bodyPr wrap="none" rtlCol="0">
            <a:spAutoFit/>
          </a:bodyPr>
          <a:lstStyle/>
          <a:p>
            <a:r>
              <a:rPr lang="en-US" sz="2000" dirty="0" smtClean="0"/>
              <a:t>sea</a:t>
            </a:r>
            <a:endParaRPr lang="en-AU" sz="2000" dirty="0"/>
          </a:p>
        </p:txBody>
      </p:sp>
      <p:grpSp>
        <p:nvGrpSpPr>
          <p:cNvPr id="38" name="Group 37"/>
          <p:cNvGrpSpPr/>
          <p:nvPr/>
        </p:nvGrpSpPr>
        <p:grpSpPr>
          <a:xfrm>
            <a:off x="8527256" y="1943661"/>
            <a:ext cx="914400" cy="1702831"/>
            <a:chOff x="10626437" y="161638"/>
            <a:chExt cx="914400" cy="1702831"/>
          </a:xfrm>
        </p:grpSpPr>
        <p:pic>
          <p:nvPicPr>
            <p:cNvPr id="39" name="Picture 3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26437" y="161638"/>
              <a:ext cx="914400" cy="1333500"/>
            </a:xfrm>
            <a:prstGeom prst="rect">
              <a:avLst/>
            </a:prstGeom>
            <a:ln>
              <a:solidFill>
                <a:schemeClr val="tx1"/>
              </a:solidFill>
            </a:ln>
          </p:spPr>
        </p:pic>
        <p:sp>
          <p:nvSpPr>
            <p:cNvPr id="40" name="TextBox 39"/>
            <p:cNvSpPr txBox="1"/>
            <p:nvPr/>
          </p:nvSpPr>
          <p:spPr>
            <a:xfrm>
              <a:off x="10626437" y="1495137"/>
              <a:ext cx="914400" cy="369332"/>
            </a:xfrm>
            <a:prstGeom prst="rect">
              <a:avLst/>
            </a:prstGeom>
            <a:solidFill>
              <a:srgbClr val="FFFF00"/>
            </a:solidFill>
            <a:ln>
              <a:solidFill>
                <a:schemeClr val="tx1"/>
              </a:solidFill>
            </a:ln>
          </p:spPr>
          <p:txBody>
            <a:bodyPr wrap="square" rtlCol="0">
              <a:spAutoFit/>
            </a:bodyPr>
            <a:lstStyle/>
            <a:p>
              <a:pPr algn="ctr"/>
              <a:r>
                <a:rPr lang="en-US" dirty="0" smtClean="0"/>
                <a:t>Flora</a:t>
              </a:r>
              <a:endParaRPr lang="en-AU" dirty="0"/>
            </a:p>
          </p:txBody>
        </p:sp>
      </p:gr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91758" y="5974055"/>
            <a:ext cx="1428764" cy="702237"/>
          </a:xfrm>
          <a:prstGeom prst="rect">
            <a:avLst/>
          </a:prstGeom>
          <a:ln>
            <a:solidFill>
              <a:schemeClr val="tx1"/>
            </a:solidFill>
          </a:ln>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45015" y="4683056"/>
            <a:ext cx="902494" cy="644639"/>
          </a:xfrm>
          <a:prstGeom prst="rect">
            <a:avLst/>
          </a:prstGeom>
        </p:spPr>
      </p:pic>
      <p:grpSp>
        <p:nvGrpSpPr>
          <p:cNvPr id="42" name="Group 41"/>
          <p:cNvGrpSpPr/>
          <p:nvPr/>
        </p:nvGrpSpPr>
        <p:grpSpPr>
          <a:xfrm>
            <a:off x="7860887" y="160252"/>
            <a:ext cx="1927069" cy="1449199"/>
            <a:chOff x="4604255" y="3778814"/>
            <a:chExt cx="2949559" cy="2130883"/>
          </a:xfrm>
        </p:grpSpPr>
        <p:sp>
          <p:nvSpPr>
            <p:cNvPr id="43" name="TextBox 42"/>
            <p:cNvSpPr txBox="1"/>
            <p:nvPr/>
          </p:nvSpPr>
          <p:spPr>
            <a:xfrm>
              <a:off x="4604255" y="5386477"/>
              <a:ext cx="2949559" cy="523220"/>
            </a:xfrm>
            <a:prstGeom prst="rect">
              <a:avLst/>
            </a:prstGeom>
            <a:solidFill>
              <a:srgbClr val="F7FB5B"/>
            </a:solidFill>
            <a:ln>
              <a:solidFill>
                <a:schemeClr val="bg1"/>
              </a:solidFill>
            </a:ln>
          </p:spPr>
          <p:txBody>
            <a:bodyPr wrap="square" rtlCol="0">
              <a:spAutoFit/>
            </a:bodyPr>
            <a:lstStyle/>
            <a:p>
              <a:pPr algn="ctr"/>
              <a:r>
                <a:rPr lang="en-US" sz="2800" dirty="0" smtClean="0"/>
                <a:t>Puffer fish</a:t>
              </a:r>
              <a:endParaRPr lang="en-AU" sz="2800" dirty="0"/>
            </a:p>
          </p:txBody>
        </p:sp>
        <p:pic>
          <p:nvPicPr>
            <p:cNvPr id="44" name="Picture 43">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11195" y="3778814"/>
              <a:ext cx="2942619" cy="1647867"/>
            </a:xfrm>
            <a:prstGeom prst="rect">
              <a:avLst/>
            </a:prstGeom>
            <a:ln>
              <a:solidFill>
                <a:schemeClr val="bg1"/>
              </a:solidFill>
            </a:ln>
          </p:spPr>
        </p:pic>
      </p:grpSp>
    </p:spTree>
    <p:extLst>
      <p:ext uri="{BB962C8B-B14F-4D97-AF65-F5344CB8AC3E}">
        <p14:creationId xmlns:p14="http://schemas.microsoft.com/office/powerpoint/2010/main" val="3925142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1025415" y="4380143"/>
            <a:ext cx="3137988" cy="646331"/>
          </a:xfrm>
          <a:prstGeom prst="rect">
            <a:avLst/>
          </a:prstGeom>
          <a:solidFill>
            <a:srgbClr val="FFFF00"/>
          </a:solidFill>
          <a:ln>
            <a:solidFill>
              <a:schemeClr val="tx1"/>
            </a:solidFill>
          </a:ln>
        </p:spPr>
        <p:txBody>
          <a:bodyPr wrap="square" rtlCol="0">
            <a:spAutoFit/>
          </a:bodyPr>
          <a:lstStyle/>
          <a:p>
            <a:pPr algn="ctr"/>
            <a:r>
              <a:rPr lang="en-AU" sz="3600" dirty="0" smtClean="0">
                <a:latin typeface="Comic Sans MS" panose="030F0702030302020204" pitchFamily="66" charset="0"/>
              </a:rPr>
              <a:t>Seaweed</a:t>
            </a:r>
            <a:endParaRPr lang="en-AU" sz="3600" dirty="0">
              <a:latin typeface="Comic Sans MS" panose="030F0702030302020204" pitchFamily="66" charset="0"/>
            </a:endParaRPr>
          </a:p>
        </p:txBody>
      </p:sp>
      <p:sp>
        <p:nvSpPr>
          <p:cNvPr id="9" name="TextBox 8"/>
          <p:cNvSpPr txBox="1"/>
          <p:nvPr/>
        </p:nvSpPr>
        <p:spPr>
          <a:xfrm>
            <a:off x="12773234" y="712623"/>
            <a:ext cx="3448050" cy="1200329"/>
          </a:xfrm>
          <a:prstGeom prst="rect">
            <a:avLst/>
          </a:prstGeom>
          <a:noFill/>
          <a:ln>
            <a:solidFill>
              <a:schemeClr val="tx1"/>
            </a:solidFill>
          </a:ln>
        </p:spPr>
        <p:txBody>
          <a:bodyPr wrap="square" numCol="2" rtlCol="0">
            <a:spAutoFit/>
          </a:bodyPr>
          <a:lstStyle/>
          <a:p>
            <a:r>
              <a:rPr lang="en-US" b="1" u="sng" dirty="0" smtClean="0">
                <a:latin typeface="Comic Sans MS" panose="030F0702030302020204" pitchFamily="66" charset="0"/>
              </a:rPr>
              <a:t> Word Bank                                                                         </a:t>
            </a:r>
            <a:endParaRPr lang="en-AU" b="1" u="sng" dirty="0" smtClean="0">
              <a:latin typeface="Comic Sans MS" panose="030F0702030302020204" pitchFamily="66" charset="0"/>
            </a:endParaRPr>
          </a:p>
          <a:p>
            <a:r>
              <a:rPr lang="en-US" dirty="0">
                <a:latin typeface="Comic Sans MS" panose="030F0702030302020204" pitchFamily="66" charset="0"/>
              </a:rPr>
              <a:t>o</a:t>
            </a:r>
            <a:r>
              <a:rPr lang="en-US" dirty="0" smtClean="0">
                <a:latin typeface="Comic Sans MS" panose="030F0702030302020204" pitchFamily="66" charset="0"/>
              </a:rPr>
              <a:t>ctopus</a:t>
            </a:r>
          </a:p>
          <a:p>
            <a:r>
              <a:rPr lang="en-US" dirty="0">
                <a:latin typeface="Comic Sans MS" panose="030F0702030302020204" pitchFamily="66" charset="0"/>
              </a:rPr>
              <a:t>s</a:t>
            </a:r>
            <a:r>
              <a:rPr lang="en-US" dirty="0" smtClean="0">
                <a:latin typeface="Comic Sans MS" panose="030F0702030302020204" pitchFamily="66" charset="0"/>
              </a:rPr>
              <a:t>eaweed</a:t>
            </a:r>
          </a:p>
          <a:p>
            <a:r>
              <a:rPr lang="en-US" dirty="0">
                <a:latin typeface="Comic Sans MS" panose="030F0702030302020204" pitchFamily="66" charset="0"/>
              </a:rPr>
              <a:t>p</a:t>
            </a:r>
            <a:r>
              <a:rPr lang="en-US" dirty="0" smtClean="0">
                <a:latin typeface="Comic Sans MS" panose="030F0702030302020204" pitchFamily="66" charset="0"/>
              </a:rPr>
              <a:t>uffer fish</a:t>
            </a:r>
          </a:p>
          <a:p>
            <a:endParaRPr lang="en-US" dirty="0">
              <a:latin typeface="Comic Sans MS" panose="030F0702030302020204" pitchFamily="66" charset="0"/>
            </a:endParaRPr>
          </a:p>
          <a:p>
            <a:r>
              <a:rPr lang="en-US" dirty="0" smtClean="0">
                <a:latin typeface="Comic Sans MS" panose="030F0702030302020204" pitchFamily="66" charset="0"/>
              </a:rPr>
              <a:t>coral</a:t>
            </a:r>
          </a:p>
          <a:p>
            <a:r>
              <a:rPr lang="en-US" dirty="0">
                <a:latin typeface="Comic Sans MS" panose="030F0702030302020204" pitchFamily="66" charset="0"/>
              </a:rPr>
              <a:t>h</a:t>
            </a:r>
            <a:r>
              <a:rPr lang="en-US" dirty="0" smtClean="0">
                <a:latin typeface="Comic Sans MS" panose="030F0702030302020204" pitchFamily="66" charset="0"/>
              </a:rPr>
              <a:t>ermit crab</a:t>
            </a:r>
          </a:p>
          <a:p>
            <a:r>
              <a:rPr lang="en-US" dirty="0">
                <a:latin typeface="Comic Sans MS" panose="030F0702030302020204" pitchFamily="66" charset="0"/>
              </a:rPr>
              <a:t>a</a:t>
            </a:r>
            <a:r>
              <a:rPr lang="en-US" dirty="0" smtClean="0">
                <a:latin typeface="Comic Sans MS" panose="030F0702030302020204" pitchFamily="66" charset="0"/>
              </a:rPr>
              <a:t>lgae</a:t>
            </a:r>
          </a:p>
        </p:txBody>
      </p:sp>
      <p:grpSp>
        <p:nvGrpSpPr>
          <p:cNvPr id="15" name="Group 14"/>
          <p:cNvGrpSpPr/>
          <p:nvPr/>
        </p:nvGrpSpPr>
        <p:grpSpPr>
          <a:xfrm rot="16200000">
            <a:off x="139686" y="2762971"/>
            <a:ext cx="6599566" cy="1597480"/>
            <a:chOff x="32938" y="3391975"/>
            <a:chExt cx="7716915" cy="1555644"/>
          </a:xfrm>
        </p:grpSpPr>
        <p:sp>
          <p:nvSpPr>
            <p:cNvPr id="8" name="TextBox 7"/>
            <p:cNvSpPr txBox="1"/>
            <p:nvPr/>
          </p:nvSpPr>
          <p:spPr>
            <a:xfrm>
              <a:off x="137906" y="3391975"/>
              <a:ext cx="5971319" cy="509518"/>
            </a:xfrm>
            <a:prstGeom prst="rect">
              <a:avLst/>
            </a:prstGeom>
            <a:noFill/>
          </p:spPr>
          <p:txBody>
            <a:bodyPr wrap="none" rtlCol="0">
              <a:spAutoFit/>
            </a:bodyPr>
            <a:lstStyle/>
            <a:p>
              <a:r>
                <a:rPr lang="en-US" sz="2800" dirty="0" smtClean="0"/>
                <a:t>Seaweed is _________________ .</a:t>
              </a:r>
              <a:endParaRPr lang="en-AU" sz="2800" dirty="0"/>
            </a:p>
          </p:txBody>
        </p:sp>
        <p:sp>
          <p:nvSpPr>
            <p:cNvPr id="10" name="TextBox 9"/>
            <p:cNvSpPr txBox="1"/>
            <p:nvPr/>
          </p:nvSpPr>
          <p:spPr>
            <a:xfrm>
              <a:off x="5957325" y="3500833"/>
              <a:ext cx="1792528" cy="359660"/>
            </a:xfrm>
            <a:prstGeom prst="rect">
              <a:avLst/>
            </a:prstGeom>
            <a:noFill/>
          </p:spPr>
          <p:txBody>
            <a:bodyPr wrap="none" rtlCol="0">
              <a:spAutoFit/>
            </a:bodyPr>
            <a:lstStyle/>
            <a:p>
              <a:r>
                <a:rPr lang="en-US" dirty="0" smtClean="0"/>
                <a:t>green / purple</a:t>
              </a:r>
              <a:endParaRPr lang="en-AU" dirty="0"/>
            </a:p>
          </p:txBody>
        </p:sp>
        <p:sp>
          <p:nvSpPr>
            <p:cNvPr id="11" name="TextBox 10"/>
            <p:cNvSpPr txBox="1"/>
            <p:nvPr/>
          </p:nvSpPr>
          <p:spPr>
            <a:xfrm>
              <a:off x="32938" y="4438101"/>
              <a:ext cx="6181252" cy="509518"/>
            </a:xfrm>
            <a:prstGeom prst="rect">
              <a:avLst/>
            </a:prstGeom>
            <a:noFill/>
          </p:spPr>
          <p:txBody>
            <a:bodyPr wrap="none" rtlCol="0">
              <a:spAutoFit/>
            </a:bodyPr>
            <a:lstStyle/>
            <a:p>
              <a:r>
                <a:rPr lang="en-US" sz="2800" dirty="0" smtClean="0"/>
                <a:t>Seaweed is __________________ .</a:t>
              </a:r>
              <a:endParaRPr lang="en-AU" sz="2800" dirty="0"/>
            </a:p>
          </p:txBody>
        </p:sp>
        <p:sp>
          <p:nvSpPr>
            <p:cNvPr id="12" name="TextBox 11"/>
            <p:cNvSpPr txBox="1"/>
            <p:nvPr/>
          </p:nvSpPr>
          <p:spPr>
            <a:xfrm>
              <a:off x="6254286" y="4552096"/>
              <a:ext cx="1492399" cy="359660"/>
            </a:xfrm>
            <a:prstGeom prst="rect">
              <a:avLst/>
            </a:prstGeom>
            <a:noFill/>
          </p:spPr>
          <p:txBody>
            <a:bodyPr wrap="none" rtlCol="0">
              <a:spAutoFit/>
            </a:bodyPr>
            <a:lstStyle/>
            <a:p>
              <a:r>
                <a:rPr lang="en-US" dirty="0" smtClean="0"/>
                <a:t>long / short</a:t>
              </a:r>
              <a:endParaRPr lang="en-AU" dirty="0"/>
            </a:p>
          </p:txBody>
        </p:sp>
      </p:grpSp>
      <p:sp>
        <p:nvSpPr>
          <p:cNvPr id="27" name="TextBox 26"/>
          <p:cNvSpPr txBox="1"/>
          <p:nvPr/>
        </p:nvSpPr>
        <p:spPr>
          <a:xfrm rot="16200000">
            <a:off x="2706319" y="3595004"/>
            <a:ext cx="4296859" cy="646331"/>
          </a:xfrm>
          <a:prstGeom prst="rect">
            <a:avLst/>
          </a:prstGeom>
          <a:solidFill>
            <a:srgbClr val="FFFF00"/>
          </a:solidFill>
          <a:ln>
            <a:solidFill>
              <a:schemeClr val="tx1"/>
            </a:solidFill>
          </a:ln>
        </p:spPr>
        <p:txBody>
          <a:bodyPr wrap="square" rtlCol="0">
            <a:spAutoFit/>
          </a:bodyPr>
          <a:lstStyle/>
          <a:p>
            <a:pPr algn="ctr"/>
            <a:r>
              <a:rPr lang="en-AU" sz="3600" dirty="0" smtClean="0">
                <a:latin typeface="Comic Sans MS" panose="030F0702030302020204" pitchFamily="66" charset="0"/>
              </a:rPr>
              <a:t>Great Barrier Reef</a:t>
            </a:r>
            <a:endParaRPr lang="en-AU" sz="3600" dirty="0">
              <a:latin typeface="Comic Sans MS" panose="030F0702030302020204" pitchFamily="66" charset="0"/>
            </a:endParaRPr>
          </a:p>
        </p:txBody>
      </p:sp>
      <p:sp>
        <p:nvSpPr>
          <p:cNvPr id="14" name="TextBox 13"/>
          <p:cNvSpPr txBox="1"/>
          <p:nvPr/>
        </p:nvSpPr>
        <p:spPr>
          <a:xfrm rot="16200000">
            <a:off x="4603121" y="1057217"/>
            <a:ext cx="609600" cy="369332"/>
          </a:xfrm>
          <a:prstGeom prst="rect">
            <a:avLst/>
          </a:prstGeom>
          <a:solidFill>
            <a:srgbClr val="00B050"/>
          </a:solidFill>
          <a:ln>
            <a:solidFill>
              <a:schemeClr val="tx1"/>
            </a:solidFill>
          </a:ln>
        </p:spPr>
        <p:txBody>
          <a:bodyPr wrap="square" rtlCol="0">
            <a:spAutoFit/>
          </a:bodyPr>
          <a:lstStyle/>
          <a:p>
            <a:r>
              <a:rPr lang="en-US" dirty="0" smtClean="0"/>
              <a:t>fact</a:t>
            </a:r>
            <a:endParaRPr lang="en-AU" dirty="0"/>
          </a:p>
        </p:txBody>
      </p:sp>
      <p:sp>
        <p:nvSpPr>
          <p:cNvPr id="30" name="Rectangle 29"/>
          <p:cNvSpPr/>
          <p:nvPr/>
        </p:nvSpPr>
        <p:spPr>
          <a:xfrm rot="16200000">
            <a:off x="6174483" y="2734040"/>
            <a:ext cx="6130511" cy="1754326"/>
          </a:xfrm>
          <a:prstGeom prst="rect">
            <a:avLst/>
          </a:prstGeom>
        </p:spPr>
        <p:txBody>
          <a:bodyPr wrap="square">
            <a:spAutoFit/>
          </a:bodyPr>
          <a:lstStyle/>
          <a:p>
            <a:r>
              <a:rPr lang="en-AU" dirty="0"/>
              <a:t>The sea is home to the world’s largest living structure – the </a:t>
            </a:r>
            <a:r>
              <a:rPr lang="en-AU" b="1" dirty="0"/>
              <a:t>Great Barrier Reef</a:t>
            </a:r>
            <a:r>
              <a:rPr lang="en-AU" dirty="0"/>
              <a:t>. Measuring around 2,600km, it can even be seen from the </a:t>
            </a:r>
            <a:r>
              <a:rPr lang="en-AU" b="1" dirty="0"/>
              <a:t>Moon</a:t>
            </a:r>
            <a:r>
              <a:rPr lang="en-AU" dirty="0" smtClean="0"/>
              <a:t>! </a:t>
            </a:r>
            <a:r>
              <a:rPr lang="en-AU" dirty="0"/>
              <a:t>The Great Barrier Reef is home to a wide range of life, including fish, sea turtles, giant clam, seahorse, sea snakes, nudibranch, sea turtles, stingray, sharks and many more.</a:t>
            </a:r>
            <a:endParaRPr lang="en-AU" dirty="0">
              <a:latin typeface="Comic Sans MS" panose="030F0702030302020204" pitchFamily="66" charset="0"/>
            </a:endParaRPr>
          </a:p>
        </p:txBody>
      </p:sp>
      <p:sp>
        <p:nvSpPr>
          <p:cNvPr id="31" name="TextBox 30"/>
          <p:cNvSpPr txBox="1"/>
          <p:nvPr/>
        </p:nvSpPr>
        <p:spPr>
          <a:xfrm rot="16200000">
            <a:off x="6966359" y="3204848"/>
            <a:ext cx="6762751" cy="461665"/>
          </a:xfrm>
          <a:prstGeom prst="rect">
            <a:avLst/>
          </a:prstGeom>
          <a:solidFill>
            <a:srgbClr val="FFFF00"/>
          </a:solidFill>
          <a:ln>
            <a:solidFill>
              <a:schemeClr val="tx1"/>
            </a:solidFill>
          </a:ln>
        </p:spPr>
        <p:txBody>
          <a:bodyPr wrap="square" rtlCol="0">
            <a:spAutoFit/>
          </a:bodyPr>
          <a:lstStyle/>
          <a:p>
            <a:r>
              <a:rPr lang="en-US" sz="2400" dirty="0" smtClean="0"/>
              <a:t>What animals can you find in the Great Barrier Reef?</a:t>
            </a:r>
          </a:p>
        </p:txBody>
      </p:sp>
      <p:sp>
        <p:nvSpPr>
          <p:cNvPr id="17" name="Rectangle 16"/>
          <p:cNvSpPr/>
          <p:nvPr/>
        </p:nvSpPr>
        <p:spPr>
          <a:xfrm>
            <a:off x="2494204" y="95250"/>
            <a:ext cx="1771046" cy="66764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p:cNvGrpSpPr/>
          <p:nvPr/>
        </p:nvGrpSpPr>
        <p:grpSpPr>
          <a:xfrm rot="16200000">
            <a:off x="-80073" y="818721"/>
            <a:ext cx="2487138" cy="2022283"/>
            <a:chOff x="3950574" y="2704204"/>
            <a:chExt cx="3790952" cy="2962031"/>
          </a:xfrm>
        </p:grpSpPr>
        <p:pic>
          <p:nvPicPr>
            <p:cNvPr id="20" name="Pictur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9624" y="2704204"/>
              <a:ext cx="3771902" cy="2401500"/>
            </a:xfrm>
            <a:prstGeom prst="rect">
              <a:avLst/>
            </a:prstGeom>
            <a:ln w="38100">
              <a:solidFill>
                <a:schemeClr val="bg1"/>
              </a:solidFill>
            </a:ln>
          </p:spPr>
        </p:pic>
        <p:sp>
          <p:nvSpPr>
            <p:cNvPr id="21" name="TextBox 20"/>
            <p:cNvSpPr txBox="1"/>
            <p:nvPr/>
          </p:nvSpPr>
          <p:spPr>
            <a:xfrm>
              <a:off x="3950574" y="5143015"/>
              <a:ext cx="3790952" cy="523220"/>
            </a:xfrm>
            <a:prstGeom prst="rect">
              <a:avLst/>
            </a:prstGeom>
            <a:solidFill>
              <a:srgbClr val="F7FB5B"/>
            </a:solidFill>
            <a:ln>
              <a:solidFill>
                <a:schemeClr val="bg1"/>
              </a:solidFill>
            </a:ln>
          </p:spPr>
          <p:txBody>
            <a:bodyPr wrap="square" rtlCol="0">
              <a:spAutoFit/>
            </a:bodyPr>
            <a:lstStyle/>
            <a:p>
              <a:pPr algn="ctr"/>
              <a:r>
                <a:rPr lang="en-US" sz="2800" dirty="0" smtClean="0"/>
                <a:t>seaweed</a:t>
              </a:r>
              <a:endParaRPr lang="en-AU" sz="2800" dirty="0"/>
            </a:p>
          </p:txBody>
        </p:sp>
      </p:gr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4446154" y="2424942"/>
            <a:ext cx="4612680" cy="2913272"/>
          </a:xfrm>
          <a:prstGeom prst="rect">
            <a:avLst/>
          </a:prstGeom>
          <a:ln>
            <a:solidFill>
              <a:schemeClr val="tx1"/>
            </a:solidFill>
          </a:ln>
        </p:spPr>
      </p:pic>
      <p:cxnSp>
        <p:nvCxnSpPr>
          <p:cNvPr id="18" name="Straight Connector 17"/>
          <p:cNvCxnSpPr/>
          <p:nvPr/>
        </p:nvCxnSpPr>
        <p:spPr>
          <a:xfrm flipV="1">
            <a:off x="11313994" y="3881577"/>
            <a:ext cx="0" cy="2890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1313994" y="54305"/>
            <a:ext cx="0" cy="2890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1998657" y="3881577"/>
            <a:ext cx="0" cy="2890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1998657" y="54305"/>
            <a:ext cx="0" cy="2890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197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90071" y="307087"/>
            <a:ext cx="2584497" cy="584775"/>
          </a:xfrm>
          <a:prstGeom prst="rect">
            <a:avLst/>
          </a:prstGeom>
          <a:solidFill>
            <a:srgbClr val="FFFF00"/>
          </a:solidFill>
          <a:ln>
            <a:solidFill>
              <a:schemeClr val="tx1"/>
            </a:solidFill>
          </a:ln>
        </p:spPr>
        <p:txBody>
          <a:bodyPr wrap="square" rtlCol="0">
            <a:spAutoFit/>
          </a:bodyPr>
          <a:lstStyle/>
          <a:p>
            <a:pPr algn="ctr"/>
            <a:r>
              <a:rPr lang="en-AU" sz="3200" dirty="0" smtClean="0">
                <a:latin typeface="Comic Sans MS" panose="030F0702030302020204" pitchFamily="66" charset="0"/>
              </a:rPr>
              <a:t>Seaweed</a:t>
            </a:r>
            <a:endParaRPr lang="en-AU" sz="3200" dirty="0">
              <a:latin typeface="Comic Sans MS" panose="030F0702030302020204" pitchFamily="66" charset="0"/>
            </a:endParaRPr>
          </a:p>
        </p:txBody>
      </p:sp>
      <p:sp>
        <p:nvSpPr>
          <p:cNvPr id="9" name="TextBox 8"/>
          <p:cNvSpPr txBox="1"/>
          <p:nvPr/>
        </p:nvSpPr>
        <p:spPr>
          <a:xfrm>
            <a:off x="12773234" y="712623"/>
            <a:ext cx="3448050" cy="1200329"/>
          </a:xfrm>
          <a:prstGeom prst="rect">
            <a:avLst/>
          </a:prstGeom>
          <a:noFill/>
          <a:ln>
            <a:solidFill>
              <a:schemeClr val="tx1"/>
            </a:solidFill>
          </a:ln>
        </p:spPr>
        <p:txBody>
          <a:bodyPr wrap="square" numCol="2" rtlCol="0">
            <a:spAutoFit/>
          </a:bodyPr>
          <a:lstStyle/>
          <a:p>
            <a:r>
              <a:rPr lang="en-US" b="1" u="sng" dirty="0" smtClean="0">
                <a:latin typeface="Comic Sans MS" panose="030F0702030302020204" pitchFamily="66" charset="0"/>
              </a:rPr>
              <a:t> Word Bank                                                                         </a:t>
            </a:r>
            <a:endParaRPr lang="en-AU" b="1" u="sng" dirty="0" smtClean="0">
              <a:latin typeface="Comic Sans MS" panose="030F0702030302020204" pitchFamily="66" charset="0"/>
            </a:endParaRPr>
          </a:p>
          <a:p>
            <a:r>
              <a:rPr lang="en-US" dirty="0">
                <a:latin typeface="Comic Sans MS" panose="030F0702030302020204" pitchFamily="66" charset="0"/>
              </a:rPr>
              <a:t>o</a:t>
            </a:r>
            <a:r>
              <a:rPr lang="en-US" dirty="0" smtClean="0">
                <a:latin typeface="Comic Sans MS" panose="030F0702030302020204" pitchFamily="66" charset="0"/>
              </a:rPr>
              <a:t>ctopus</a:t>
            </a:r>
          </a:p>
          <a:p>
            <a:r>
              <a:rPr lang="en-US" dirty="0">
                <a:latin typeface="Comic Sans MS" panose="030F0702030302020204" pitchFamily="66" charset="0"/>
              </a:rPr>
              <a:t>s</a:t>
            </a:r>
            <a:r>
              <a:rPr lang="en-US" dirty="0" smtClean="0">
                <a:latin typeface="Comic Sans MS" panose="030F0702030302020204" pitchFamily="66" charset="0"/>
              </a:rPr>
              <a:t>eaweed</a:t>
            </a:r>
          </a:p>
          <a:p>
            <a:r>
              <a:rPr lang="en-US" dirty="0">
                <a:latin typeface="Comic Sans MS" panose="030F0702030302020204" pitchFamily="66" charset="0"/>
              </a:rPr>
              <a:t>p</a:t>
            </a:r>
            <a:r>
              <a:rPr lang="en-US" dirty="0" smtClean="0">
                <a:latin typeface="Comic Sans MS" panose="030F0702030302020204" pitchFamily="66" charset="0"/>
              </a:rPr>
              <a:t>uffer fish</a:t>
            </a:r>
          </a:p>
          <a:p>
            <a:endParaRPr lang="en-US" dirty="0">
              <a:latin typeface="Comic Sans MS" panose="030F0702030302020204" pitchFamily="66" charset="0"/>
            </a:endParaRPr>
          </a:p>
          <a:p>
            <a:r>
              <a:rPr lang="en-US" dirty="0" smtClean="0">
                <a:latin typeface="Comic Sans MS" panose="030F0702030302020204" pitchFamily="66" charset="0"/>
              </a:rPr>
              <a:t>coral</a:t>
            </a:r>
          </a:p>
          <a:p>
            <a:r>
              <a:rPr lang="en-US" dirty="0">
                <a:latin typeface="Comic Sans MS" panose="030F0702030302020204" pitchFamily="66" charset="0"/>
              </a:rPr>
              <a:t>h</a:t>
            </a:r>
            <a:r>
              <a:rPr lang="en-US" dirty="0" smtClean="0">
                <a:latin typeface="Comic Sans MS" panose="030F0702030302020204" pitchFamily="66" charset="0"/>
              </a:rPr>
              <a:t>ermit crab</a:t>
            </a:r>
          </a:p>
          <a:p>
            <a:r>
              <a:rPr lang="en-US" dirty="0">
                <a:latin typeface="Comic Sans MS" panose="030F0702030302020204" pitchFamily="66" charset="0"/>
              </a:rPr>
              <a:t>a</a:t>
            </a:r>
            <a:r>
              <a:rPr lang="en-US" dirty="0" smtClean="0">
                <a:latin typeface="Comic Sans MS" panose="030F0702030302020204" pitchFamily="66" charset="0"/>
              </a:rPr>
              <a:t>lgae</a:t>
            </a:r>
          </a:p>
        </p:txBody>
      </p:sp>
      <p:sp>
        <p:nvSpPr>
          <p:cNvPr id="8" name="TextBox 7"/>
          <p:cNvSpPr txBox="1"/>
          <p:nvPr/>
        </p:nvSpPr>
        <p:spPr>
          <a:xfrm>
            <a:off x="214247" y="1712829"/>
            <a:ext cx="4556055" cy="461665"/>
          </a:xfrm>
          <a:prstGeom prst="rect">
            <a:avLst/>
          </a:prstGeom>
          <a:noFill/>
        </p:spPr>
        <p:txBody>
          <a:bodyPr wrap="none" rtlCol="0">
            <a:spAutoFit/>
          </a:bodyPr>
          <a:lstStyle/>
          <a:p>
            <a:r>
              <a:rPr lang="en-US" sz="2400" dirty="0" smtClean="0"/>
              <a:t>Seaweed is __________________ .</a:t>
            </a:r>
            <a:endParaRPr lang="en-AU" sz="2400" dirty="0"/>
          </a:p>
        </p:txBody>
      </p:sp>
      <p:sp>
        <p:nvSpPr>
          <p:cNvPr id="10" name="TextBox 9"/>
          <p:cNvSpPr txBox="1"/>
          <p:nvPr/>
        </p:nvSpPr>
        <p:spPr>
          <a:xfrm>
            <a:off x="4676817" y="1726783"/>
            <a:ext cx="1678473" cy="400110"/>
          </a:xfrm>
          <a:prstGeom prst="rect">
            <a:avLst/>
          </a:prstGeom>
          <a:noFill/>
          <a:ln>
            <a:solidFill>
              <a:schemeClr val="tx1"/>
            </a:solidFill>
          </a:ln>
        </p:spPr>
        <p:txBody>
          <a:bodyPr wrap="none" rtlCol="0">
            <a:spAutoFit/>
          </a:bodyPr>
          <a:lstStyle/>
          <a:p>
            <a:r>
              <a:rPr lang="en-US" sz="2000" dirty="0" smtClean="0"/>
              <a:t>green / purple</a:t>
            </a:r>
            <a:endParaRPr lang="en-AU" sz="2000" dirty="0"/>
          </a:p>
        </p:txBody>
      </p:sp>
      <p:sp>
        <p:nvSpPr>
          <p:cNvPr id="11" name="TextBox 10"/>
          <p:cNvSpPr txBox="1"/>
          <p:nvPr/>
        </p:nvSpPr>
        <p:spPr>
          <a:xfrm>
            <a:off x="185198" y="4841345"/>
            <a:ext cx="5540363" cy="461665"/>
          </a:xfrm>
          <a:prstGeom prst="rect">
            <a:avLst/>
          </a:prstGeom>
          <a:noFill/>
        </p:spPr>
        <p:txBody>
          <a:bodyPr wrap="none" rtlCol="0">
            <a:spAutoFit/>
          </a:bodyPr>
          <a:lstStyle/>
          <a:p>
            <a:r>
              <a:rPr lang="en-US" sz="2400" dirty="0" smtClean="0"/>
              <a:t>Seaweed is very  ____________________ .</a:t>
            </a:r>
            <a:endParaRPr lang="en-AU" sz="2400" dirty="0"/>
          </a:p>
        </p:txBody>
      </p:sp>
      <p:sp>
        <p:nvSpPr>
          <p:cNvPr id="12" name="TextBox 11"/>
          <p:cNvSpPr txBox="1"/>
          <p:nvPr/>
        </p:nvSpPr>
        <p:spPr>
          <a:xfrm>
            <a:off x="5631312" y="4841345"/>
            <a:ext cx="1394934" cy="400110"/>
          </a:xfrm>
          <a:prstGeom prst="rect">
            <a:avLst/>
          </a:prstGeom>
          <a:noFill/>
          <a:ln>
            <a:solidFill>
              <a:schemeClr val="tx1"/>
            </a:solidFill>
          </a:ln>
        </p:spPr>
        <p:txBody>
          <a:bodyPr wrap="none" rtlCol="0">
            <a:spAutoFit/>
          </a:bodyPr>
          <a:lstStyle/>
          <a:p>
            <a:r>
              <a:rPr lang="en-US" sz="2000" dirty="0" smtClean="0"/>
              <a:t>long / short</a:t>
            </a:r>
            <a:endParaRPr lang="en-AU" sz="2000" dirty="0"/>
          </a:p>
        </p:txBody>
      </p:sp>
      <p:sp>
        <p:nvSpPr>
          <p:cNvPr id="28" name="TextBox 27"/>
          <p:cNvSpPr txBox="1"/>
          <p:nvPr/>
        </p:nvSpPr>
        <p:spPr>
          <a:xfrm>
            <a:off x="214247" y="3033057"/>
            <a:ext cx="7855420" cy="461665"/>
          </a:xfrm>
          <a:prstGeom prst="rect">
            <a:avLst/>
          </a:prstGeom>
          <a:noFill/>
        </p:spPr>
        <p:txBody>
          <a:bodyPr wrap="none" rtlCol="0">
            <a:spAutoFit/>
          </a:bodyPr>
          <a:lstStyle/>
          <a:p>
            <a:r>
              <a:rPr lang="en-US" sz="2400" dirty="0" smtClean="0"/>
              <a:t>It is part of the ___________________                            family .</a:t>
            </a:r>
            <a:endParaRPr lang="en-AU" sz="2400" dirty="0"/>
          </a:p>
        </p:txBody>
      </p:sp>
      <p:sp>
        <p:nvSpPr>
          <p:cNvPr id="29" name="TextBox 28"/>
          <p:cNvSpPr txBox="1"/>
          <p:nvPr/>
        </p:nvSpPr>
        <p:spPr>
          <a:xfrm>
            <a:off x="5327797" y="2986803"/>
            <a:ext cx="1469633" cy="400110"/>
          </a:xfrm>
          <a:prstGeom prst="rect">
            <a:avLst/>
          </a:prstGeom>
          <a:noFill/>
          <a:ln>
            <a:solidFill>
              <a:schemeClr val="tx1"/>
            </a:solidFill>
          </a:ln>
        </p:spPr>
        <p:txBody>
          <a:bodyPr wrap="none" rtlCol="0">
            <a:spAutoFit/>
          </a:bodyPr>
          <a:lstStyle/>
          <a:p>
            <a:r>
              <a:rPr lang="en-US" sz="2000" dirty="0" smtClean="0"/>
              <a:t>flora / fauna</a:t>
            </a:r>
            <a:endParaRPr lang="en-AU" sz="2000" dirty="0"/>
          </a:p>
        </p:txBody>
      </p:sp>
      <p:sp>
        <p:nvSpPr>
          <p:cNvPr id="30" name="TextBox 29"/>
          <p:cNvSpPr txBox="1"/>
          <p:nvPr/>
        </p:nvSpPr>
        <p:spPr>
          <a:xfrm>
            <a:off x="214247" y="6179787"/>
            <a:ext cx="6971717" cy="461665"/>
          </a:xfrm>
          <a:prstGeom prst="rect">
            <a:avLst/>
          </a:prstGeom>
          <a:noFill/>
        </p:spPr>
        <p:txBody>
          <a:bodyPr wrap="none" rtlCol="0">
            <a:spAutoFit/>
          </a:bodyPr>
          <a:lstStyle/>
          <a:p>
            <a:r>
              <a:rPr lang="en-US" sz="2400" dirty="0" smtClean="0"/>
              <a:t>Seaweed is found under the ____________________ .</a:t>
            </a:r>
            <a:endParaRPr lang="en-AU" sz="2400" dirty="0"/>
          </a:p>
        </p:txBody>
      </p:sp>
      <p:sp>
        <p:nvSpPr>
          <p:cNvPr id="31" name="TextBox 30"/>
          <p:cNvSpPr txBox="1"/>
          <p:nvPr/>
        </p:nvSpPr>
        <p:spPr>
          <a:xfrm>
            <a:off x="7095090" y="6209039"/>
            <a:ext cx="1204176" cy="400110"/>
          </a:xfrm>
          <a:prstGeom prst="rect">
            <a:avLst/>
          </a:prstGeom>
          <a:noFill/>
          <a:ln>
            <a:solidFill>
              <a:schemeClr val="tx1"/>
            </a:solidFill>
          </a:ln>
        </p:spPr>
        <p:txBody>
          <a:bodyPr wrap="none" rtlCol="0">
            <a:spAutoFit/>
          </a:bodyPr>
          <a:lstStyle/>
          <a:p>
            <a:r>
              <a:rPr lang="en-US" sz="2000" dirty="0" smtClean="0"/>
              <a:t>land / sea</a:t>
            </a:r>
            <a:endParaRPr lang="en-AU" sz="20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5472" y="4689635"/>
            <a:ext cx="905550" cy="765084"/>
          </a:xfrm>
          <a:prstGeom prst="rect">
            <a:avLst/>
          </a:prstGeom>
        </p:spPr>
      </p:pic>
      <p:cxnSp>
        <p:nvCxnSpPr>
          <p:cNvPr id="5" name="Straight Arrow Connector 4"/>
          <p:cNvCxnSpPr/>
          <p:nvPr/>
        </p:nvCxnSpPr>
        <p:spPr>
          <a:xfrm>
            <a:off x="7137599" y="4807606"/>
            <a:ext cx="955534"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8168431" y="1837667"/>
            <a:ext cx="914400" cy="1702831"/>
            <a:chOff x="10626437" y="161638"/>
            <a:chExt cx="914400" cy="1702831"/>
          </a:xfrm>
        </p:grpSpPr>
        <p:pic>
          <p:nvPicPr>
            <p:cNvPr id="24" name="Picture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26437" y="161638"/>
              <a:ext cx="914400" cy="1333500"/>
            </a:xfrm>
            <a:prstGeom prst="rect">
              <a:avLst/>
            </a:prstGeom>
            <a:ln>
              <a:solidFill>
                <a:schemeClr val="tx1"/>
              </a:solidFill>
            </a:ln>
          </p:spPr>
        </p:pic>
        <p:sp>
          <p:nvSpPr>
            <p:cNvPr id="25" name="TextBox 24"/>
            <p:cNvSpPr txBox="1"/>
            <p:nvPr/>
          </p:nvSpPr>
          <p:spPr>
            <a:xfrm>
              <a:off x="10626437" y="1495137"/>
              <a:ext cx="914400" cy="369332"/>
            </a:xfrm>
            <a:prstGeom prst="rect">
              <a:avLst/>
            </a:prstGeom>
            <a:solidFill>
              <a:srgbClr val="FFFF00"/>
            </a:solidFill>
            <a:ln>
              <a:solidFill>
                <a:schemeClr val="tx1"/>
              </a:solidFill>
            </a:ln>
          </p:spPr>
          <p:txBody>
            <a:bodyPr wrap="square" rtlCol="0">
              <a:spAutoFit/>
            </a:bodyPr>
            <a:lstStyle/>
            <a:p>
              <a:pPr algn="ctr"/>
              <a:r>
                <a:rPr lang="en-US" dirty="0" smtClean="0"/>
                <a:t>Flora</a:t>
              </a:r>
              <a:endParaRPr lang="en-AU" dirty="0"/>
            </a:p>
          </p:txBody>
        </p:sp>
      </p:grpSp>
      <p:pic>
        <p:nvPicPr>
          <p:cNvPr id="14" name="Picture 13"/>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454054" y="1214309"/>
            <a:ext cx="968955" cy="968955"/>
          </a:xfrm>
          <a:prstGeom prst="rect">
            <a:avLst/>
          </a:prstGeom>
          <a:solidFill>
            <a:srgbClr val="00B050"/>
          </a:solidFill>
        </p:spPr>
      </p:pic>
      <p:sp>
        <p:nvSpPr>
          <p:cNvPr id="15" name="Rectangle 14"/>
          <p:cNvSpPr/>
          <p:nvPr/>
        </p:nvSpPr>
        <p:spPr>
          <a:xfrm>
            <a:off x="7095090" y="4578862"/>
            <a:ext cx="1013821" cy="6498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2" name="Picture 3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91758" y="5974055"/>
            <a:ext cx="1428764" cy="702237"/>
          </a:xfrm>
          <a:prstGeom prst="rect">
            <a:avLst/>
          </a:prstGeom>
          <a:ln>
            <a:solidFill>
              <a:schemeClr val="tx1"/>
            </a:solidFill>
          </a:ln>
        </p:spPr>
      </p:pic>
    </p:spTree>
    <p:extLst>
      <p:ext uri="{BB962C8B-B14F-4D97-AF65-F5344CB8AC3E}">
        <p14:creationId xmlns:p14="http://schemas.microsoft.com/office/powerpoint/2010/main" val="1153415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3431139" y="1088804"/>
            <a:ext cx="6593365" cy="4945023"/>
          </a:xfrm>
          <a:prstGeom prst="rect">
            <a:avLst/>
          </a:prstGeom>
        </p:spPr>
      </p:pic>
      <p:sp>
        <p:nvSpPr>
          <p:cNvPr id="6" name="TextBox 5"/>
          <p:cNvSpPr txBox="1"/>
          <p:nvPr/>
        </p:nvSpPr>
        <p:spPr>
          <a:xfrm rot="16200000">
            <a:off x="-1025415" y="4380143"/>
            <a:ext cx="3137988" cy="646331"/>
          </a:xfrm>
          <a:prstGeom prst="rect">
            <a:avLst/>
          </a:prstGeom>
          <a:solidFill>
            <a:srgbClr val="FFFF00"/>
          </a:solidFill>
          <a:ln>
            <a:solidFill>
              <a:schemeClr val="tx1"/>
            </a:solidFill>
          </a:ln>
        </p:spPr>
        <p:txBody>
          <a:bodyPr wrap="square" rtlCol="0">
            <a:spAutoFit/>
          </a:bodyPr>
          <a:lstStyle/>
          <a:p>
            <a:pPr algn="ctr"/>
            <a:r>
              <a:rPr lang="en-AU" sz="3600" dirty="0" smtClean="0">
                <a:latin typeface="Comic Sans MS" panose="030F0702030302020204" pitchFamily="66" charset="0"/>
              </a:rPr>
              <a:t>Algae</a:t>
            </a:r>
            <a:endParaRPr lang="en-AU" sz="3600" dirty="0">
              <a:latin typeface="Comic Sans MS" panose="030F0702030302020204" pitchFamily="66" charset="0"/>
            </a:endParaRPr>
          </a:p>
        </p:txBody>
      </p:sp>
      <p:sp>
        <p:nvSpPr>
          <p:cNvPr id="9" name="TextBox 8"/>
          <p:cNvSpPr txBox="1"/>
          <p:nvPr/>
        </p:nvSpPr>
        <p:spPr>
          <a:xfrm>
            <a:off x="12773234" y="712623"/>
            <a:ext cx="3448050" cy="1200329"/>
          </a:xfrm>
          <a:prstGeom prst="rect">
            <a:avLst/>
          </a:prstGeom>
          <a:noFill/>
          <a:ln>
            <a:solidFill>
              <a:schemeClr val="tx1"/>
            </a:solidFill>
          </a:ln>
        </p:spPr>
        <p:txBody>
          <a:bodyPr wrap="square" numCol="2" rtlCol="0">
            <a:spAutoFit/>
          </a:bodyPr>
          <a:lstStyle/>
          <a:p>
            <a:r>
              <a:rPr lang="en-US" b="1" u="sng" dirty="0" smtClean="0">
                <a:latin typeface="Comic Sans MS" panose="030F0702030302020204" pitchFamily="66" charset="0"/>
              </a:rPr>
              <a:t> Word Bank                                                                         </a:t>
            </a:r>
            <a:endParaRPr lang="en-AU" b="1" u="sng" dirty="0" smtClean="0">
              <a:latin typeface="Comic Sans MS" panose="030F0702030302020204" pitchFamily="66" charset="0"/>
            </a:endParaRPr>
          </a:p>
          <a:p>
            <a:r>
              <a:rPr lang="en-US" dirty="0">
                <a:latin typeface="Comic Sans MS" panose="030F0702030302020204" pitchFamily="66" charset="0"/>
              </a:rPr>
              <a:t>o</a:t>
            </a:r>
            <a:r>
              <a:rPr lang="en-US" dirty="0" smtClean="0">
                <a:latin typeface="Comic Sans MS" panose="030F0702030302020204" pitchFamily="66" charset="0"/>
              </a:rPr>
              <a:t>ctopus</a:t>
            </a:r>
          </a:p>
          <a:p>
            <a:r>
              <a:rPr lang="en-US" dirty="0">
                <a:latin typeface="Comic Sans MS" panose="030F0702030302020204" pitchFamily="66" charset="0"/>
              </a:rPr>
              <a:t>s</a:t>
            </a:r>
            <a:r>
              <a:rPr lang="en-US" dirty="0" smtClean="0">
                <a:latin typeface="Comic Sans MS" panose="030F0702030302020204" pitchFamily="66" charset="0"/>
              </a:rPr>
              <a:t>eaweed</a:t>
            </a:r>
          </a:p>
          <a:p>
            <a:r>
              <a:rPr lang="en-US" dirty="0">
                <a:latin typeface="Comic Sans MS" panose="030F0702030302020204" pitchFamily="66" charset="0"/>
              </a:rPr>
              <a:t>p</a:t>
            </a:r>
            <a:r>
              <a:rPr lang="en-US" dirty="0" smtClean="0">
                <a:latin typeface="Comic Sans MS" panose="030F0702030302020204" pitchFamily="66" charset="0"/>
              </a:rPr>
              <a:t>uffer fish</a:t>
            </a:r>
          </a:p>
          <a:p>
            <a:endParaRPr lang="en-US" dirty="0">
              <a:latin typeface="Comic Sans MS" panose="030F0702030302020204" pitchFamily="66" charset="0"/>
            </a:endParaRPr>
          </a:p>
          <a:p>
            <a:r>
              <a:rPr lang="en-US" dirty="0" smtClean="0">
                <a:latin typeface="Comic Sans MS" panose="030F0702030302020204" pitchFamily="66" charset="0"/>
              </a:rPr>
              <a:t>coral</a:t>
            </a:r>
          </a:p>
          <a:p>
            <a:r>
              <a:rPr lang="en-US" dirty="0">
                <a:latin typeface="Comic Sans MS" panose="030F0702030302020204" pitchFamily="66" charset="0"/>
              </a:rPr>
              <a:t>h</a:t>
            </a:r>
            <a:r>
              <a:rPr lang="en-US" dirty="0" smtClean="0">
                <a:latin typeface="Comic Sans MS" panose="030F0702030302020204" pitchFamily="66" charset="0"/>
              </a:rPr>
              <a:t>ermit crab</a:t>
            </a:r>
          </a:p>
          <a:p>
            <a:r>
              <a:rPr lang="en-US" dirty="0">
                <a:latin typeface="Comic Sans MS" panose="030F0702030302020204" pitchFamily="66" charset="0"/>
              </a:rPr>
              <a:t>a</a:t>
            </a:r>
            <a:r>
              <a:rPr lang="en-US" dirty="0" smtClean="0">
                <a:latin typeface="Comic Sans MS" panose="030F0702030302020204" pitchFamily="66" charset="0"/>
              </a:rPr>
              <a:t>lgae</a:t>
            </a:r>
          </a:p>
        </p:txBody>
      </p:sp>
      <p:grpSp>
        <p:nvGrpSpPr>
          <p:cNvPr id="15" name="Group 14"/>
          <p:cNvGrpSpPr/>
          <p:nvPr/>
        </p:nvGrpSpPr>
        <p:grpSpPr>
          <a:xfrm rot="16200000">
            <a:off x="178579" y="2726784"/>
            <a:ext cx="6521774" cy="1597481"/>
            <a:chOff x="120733" y="3391974"/>
            <a:chExt cx="7625952" cy="1555645"/>
          </a:xfrm>
        </p:grpSpPr>
        <p:sp>
          <p:nvSpPr>
            <p:cNvPr id="8" name="TextBox 7"/>
            <p:cNvSpPr txBox="1"/>
            <p:nvPr/>
          </p:nvSpPr>
          <p:spPr>
            <a:xfrm>
              <a:off x="330666" y="3391974"/>
              <a:ext cx="5585791" cy="509518"/>
            </a:xfrm>
            <a:prstGeom prst="rect">
              <a:avLst/>
            </a:prstGeom>
            <a:noFill/>
          </p:spPr>
          <p:txBody>
            <a:bodyPr wrap="none" rtlCol="0">
              <a:spAutoFit/>
            </a:bodyPr>
            <a:lstStyle/>
            <a:p>
              <a:r>
                <a:rPr lang="en-US" sz="2800" dirty="0" smtClean="0"/>
                <a:t>Algae is __________________ .</a:t>
              </a:r>
              <a:endParaRPr lang="en-AU" sz="2800" dirty="0"/>
            </a:p>
          </p:txBody>
        </p:sp>
        <p:sp>
          <p:nvSpPr>
            <p:cNvPr id="10" name="TextBox 9"/>
            <p:cNvSpPr txBox="1"/>
            <p:nvPr/>
          </p:nvSpPr>
          <p:spPr>
            <a:xfrm>
              <a:off x="6156124" y="3500827"/>
              <a:ext cx="1394930" cy="359660"/>
            </a:xfrm>
            <a:prstGeom prst="rect">
              <a:avLst/>
            </a:prstGeom>
            <a:noFill/>
          </p:spPr>
          <p:txBody>
            <a:bodyPr wrap="none" rtlCol="0">
              <a:spAutoFit/>
            </a:bodyPr>
            <a:lstStyle/>
            <a:p>
              <a:r>
                <a:rPr lang="en-US" dirty="0" smtClean="0"/>
                <a:t>pink / blue</a:t>
              </a:r>
              <a:endParaRPr lang="en-AU" dirty="0"/>
            </a:p>
          </p:txBody>
        </p:sp>
        <p:sp>
          <p:nvSpPr>
            <p:cNvPr id="11" name="TextBox 10"/>
            <p:cNvSpPr txBox="1"/>
            <p:nvPr/>
          </p:nvSpPr>
          <p:spPr>
            <a:xfrm>
              <a:off x="120733" y="4438101"/>
              <a:ext cx="6005657" cy="509518"/>
            </a:xfrm>
            <a:prstGeom prst="rect">
              <a:avLst/>
            </a:prstGeom>
            <a:noFill/>
          </p:spPr>
          <p:txBody>
            <a:bodyPr wrap="none" rtlCol="0">
              <a:spAutoFit/>
            </a:bodyPr>
            <a:lstStyle/>
            <a:p>
              <a:r>
                <a:rPr lang="en-US" sz="2800" dirty="0" smtClean="0"/>
                <a:t>Algae is ____________________ .</a:t>
              </a:r>
              <a:endParaRPr lang="en-AU" sz="2800" dirty="0"/>
            </a:p>
          </p:txBody>
        </p:sp>
        <p:sp>
          <p:nvSpPr>
            <p:cNvPr id="12" name="TextBox 11"/>
            <p:cNvSpPr txBox="1"/>
            <p:nvPr/>
          </p:nvSpPr>
          <p:spPr>
            <a:xfrm>
              <a:off x="6254286" y="4552096"/>
              <a:ext cx="1492399" cy="359660"/>
            </a:xfrm>
            <a:prstGeom prst="rect">
              <a:avLst/>
            </a:prstGeom>
            <a:noFill/>
          </p:spPr>
          <p:txBody>
            <a:bodyPr wrap="none" rtlCol="0">
              <a:spAutoFit/>
            </a:bodyPr>
            <a:lstStyle/>
            <a:p>
              <a:r>
                <a:rPr lang="en-US" dirty="0" smtClean="0"/>
                <a:t>long / short</a:t>
              </a:r>
              <a:endParaRPr lang="en-AU" dirty="0"/>
            </a:p>
          </p:txBody>
        </p:sp>
      </p:grpSp>
      <p:sp>
        <p:nvSpPr>
          <p:cNvPr id="23" name="TextBox 22"/>
          <p:cNvSpPr txBox="1"/>
          <p:nvPr/>
        </p:nvSpPr>
        <p:spPr>
          <a:xfrm rot="16200000">
            <a:off x="2656521" y="3451150"/>
            <a:ext cx="4077729" cy="646331"/>
          </a:xfrm>
          <a:prstGeom prst="rect">
            <a:avLst/>
          </a:prstGeom>
          <a:solidFill>
            <a:srgbClr val="FFFF00"/>
          </a:solidFill>
          <a:ln>
            <a:solidFill>
              <a:schemeClr val="tx1"/>
            </a:solidFill>
          </a:ln>
        </p:spPr>
        <p:txBody>
          <a:bodyPr wrap="square" rtlCol="0">
            <a:spAutoFit/>
          </a:bodyPr>
          <a:lstStyle/>
          <a:p>
            <a:pPr algn="ctr"/>
            <a:r>
              <a:rPr lang="en-AU" sz="3600" dirty="0" smtClean="0">
                <a:latin typeface="Comic Sans MS" panose="030F0702030302020204" pitchFamily="66" charset="0"/>
              </a:rPr>
              <a:t>Types of Reefs</a:t>
            </a:r>
            <a:endParaRPr lang="en-AU" sz="3600" dirty="0">
              <a:latin typeface="Comic Sans MS" panose="030F0702030302020204" pitchFamily="66" charset="0"/>
            </a:endParaRPr>
          </a:p>
        </p:txBody>
      </p:sp>
      <p:sp>
        <p:nvSpPr>
          <p:cNvPr id="27" name="TextBox 26"/>
          <p:cNvSpPr txBox="1"/>
          <p:nvPr/>
        </p:nvSpPr>
        <p:spPr>
          <a:xfrm rot="16200000">
            <a:off x="2656523" y="3451150"/>
            <a:ext cx="4077729" cy="646331"/>
          </a:xfrm>
          <a:prstGeom prst="rect">
            <a:avLst/>
          </a:prstGeom>
          <a:solidFill>
            <a:srgbClr val="FFFF00"/>
          </a:solidFill>
          <a:ln>
            <a:solidFill>
              <a:schemeClr val="tx1"/>
            </a:solidFill>
          </a:ln>
        </p:spPr>
        <p:txBody>
          <a:bodyPr wrap="square" rtlCol="0">
            <a:spAutoFit/>
          </a:bodyPr>
          <a:lstStyle/>
          <a:p>
            <a:pPr algn="ctr"/>
            <a:r>
              <a:rPr lang="en-AU" sz="3600" dirty="0" smtClean="0">
                <a:latin typeface="Comic Sans MS" panose="030F0702030302020204" pitchFamily="66" charset="0"/>
              </a:rPr>
              <a:t>Tectonic Plates</a:t>
            </a:r>
            <a:endParaRPr lang="en-AU" sz="3600" dirty="0">
              <a:latin typeface="Comic Sans MS" panose="030F0702030302020204" pitchFamily="66" charset="0"/>
            </a:endParaRPr>
          </a:p>
        </p:txBody>
      </p:sp>
      <p:grpSp>
        <p:nvGrpSpPr>
          <p:cNvPr id="13" name="Group 12"/>
          <p:cNvGrpSpPr/>
          <p:nvPr/>
        </p:nvGrpSpPr>
        <p:grpSpPr>
          <a:xfrm rot="16200000">
            <a:off x="322974" y="738031"/>
            <a:ext cx="1857375" cy="2134616"/>
            <a:chOff x="4438451" y="2095501"/>
            <a:chExt cx="3686374" cy="4149533"/>
          </a:xfrm>
        </p:grpSpPr>
        <p:pic>
          <p:nvPicPr>
            <p:cNvPr id="28" name="Picture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085" y="2095501"/>
              <a:ext cx="3681740" cy="3681740"/>
            </a:xfrm>
            <a:prstGeom prst="rect">
              <a:avLst/>
            </a:prstGeom>
            <a:ln w="38100">
              <a:solidFill>
                <a:schemeClr val="bg1"/>
              </a:solidFill>
            </a:ln>
          </p:spPr>
        </p:pic>
        <p:sp>
          <p:nvSpPr>
            <p:cNvPr id="29" name="TextBox 28"/>
            <p:cNvSpPr txBox="1"/>
            <p:nvPr/>
          </p:nvSpPr>
          <p:spPr>
            <a:xfrm>
              <a:off x="4438451" y="5527080"/>
              <a:ext cx="3686374" cy="717954"/>
            </a:xfrm>
            <a:prstGeom prst="rect">
              <a:avLst/>
            </a:prstGeom>
            <a:solidFill>
              <a:srgbClr val="F7FB5B"/>
            </a:solidFill>
            <a:ln>
              <a:solidFill>
                <a:schemeClr val="bg1"/>
              </a:solidFill>
            </a:ln>
          </p:spPr>
          <p:txBody>
            <a:bodyPr wrap="square" rtlCol="0">
              <a:spAutoFit/>
            </a:bodyPr>
            <a:lstStyle/>
            <a:p>
              <a:pPr algn="ctr"/>
              <a:r>
                <a:rPr lang="en-US" dirty="0" smtClean="0"/>
                <a:t>algae</a:t>
              </a:r>
              <a:endParaRPr lang="en-AU" dirty="0"/>
            </a:p>
          </p:txBody>
        </p:sp>
      </p:grpSp>
      <p:sp>
        <p:nvSpPr>
          <p:cNvPr id="14" name="TextBox 13"/>
          <p:cNvSpPr txBox="1"/>
          <p:nvPr/>
        </p:nvSpPr>
        <p:spPr>
          <a:xfrm rot="16200000">
            <a:off x="4443760" y="1022927"/>
            <a:ext cx="609600" cy="369332"/>
          </a:xfrm>
          <a:prstGeom prst="rect">
            <a:avLst/>
          </a:prstGeom>
          <a:solidFill>
            <a:srgbClr val="00B050"/>
          </a:solidFill>
          <a:ln>
            <a:solidFill>
              <a:schemeClr val="tx1"/>
            </a:solidFill>
          </a:ln>
        </p:spPr>
        <p:txBody>
          <a:bodyPr wrap="square" rtlCol="0">
            <a:spAutoFit/>
          </a:bodyPr>
          <a:lstStyle/>
          <a:p>
            <a:r>
              <a:rPr lang="en-US" dirty="0" smtClean="0"/>
              <a:t>fact</a:t>
            </a:r>
            <a:endParaRPr lang="en-AU" dirty="0"/>
          </a:p>
        </p:txBody>
      </p:sp>
      <p:sp>
        <p:nvSpPr>
          <p:cNvPr id="30" name="Rectangle 29"/>
          <p:cNvSpPr/>
          <p:nvPr/>
        </p:nvSpPr>
        <p:spPr>
          <a:xfrm rot="16200000">
            <a:off x="6799800" y="2664456"/>
            <a:ext cx="6130511" cy="1754326"/>
          </a:xfrm>
          <a:prstGeom prst="rect">
            <a:avLst/>
          </a:prstGeom>
        </p:spPr>
        <p:txBody>
          <a:bodyPr wrap="square">
            <a:spAutoFit/>
          </a:bodyPr>
          <a:lstStyle/>
          <a:p>
            <a:r>
              <a:rPr lang="en-AU" dirty="0" smtClean="0">
                <a:latin typeface="Comic Sans MS" panose="030F0702030302020204" pitchFamily="66" charset="0"/>
              </a:rPr>
              <a:t>Tectonic Plates are </a:t>
            </a:r>
            <a:r>
              <a:rPr lang="en-AU" dirty="0">
                <a:latin typeface="Comic Sans MS" panose="030F0702030302020204" pitchFamily="66" charset="0"/>
              </a:rPr>
              <a:t>made of rock and drift all over the globe; they move both horizontally (sideways) and vertically (up and down). Over long periods of time, the plates also change in </a:t>
            </a:r>
            <a:r>
              <a:rPr lang="en-AU" dirty="0" smtClean="0">
                <a:latin typeface="Comic Sans MS" panose="030F0702030302020204" pitchFamily="66" charset="0"/>
              </a:rPr>
              <a:t>size. These </a:t>
            </a:r>
            <a:r>
              <a:rPr lang="en-AU" dirty="0">
                <a:latin typeface="Comic Sans MS" panose="030F0702030302020204" pitchFamily="66" charset="0"/>
              </a:rPr>
              <a:t>plates are from 50 to 250 miles (80 to 400 km) thick. </a:t>
            </a:r>
            <a:br>
              <a:rPr lang="en-AU" dirty="0">
                <a:latin typeface="Comic Sans MS" panose="030F0702030302020204" pitchFamily="66" charset="0"/>
              </a:rPr>
            </a:br>
            <a:endParaRPr lang="en-AU" dirty="0">
              <a:latin typeface="Comic Sans MS" panose="030F0702030302020204" pitchFamily="66" charset="0"/>
            </a:endParaRPr>
          </a:p>
        </p:txBody>
      </p:sp>
      <p:sp>
        <p:nvSpPr>
          <p:cNvPr id="31" name="TextBox 30"/>
          <p:cNvSpPr txBox="1"/>
          <p:nvPr/>
        </p:nvSpPr>
        <p:spPr>
          <a:xfrm rot="16200000">
            <a:off x="8102013" y="2799275"/>
            <a:ext cx="6369372" cy="1384995"/>
          </a:xfrm>
          <a:prstGeom prst="rect">
            <a:avLst/>
          </a:prstGeom>
          <a:solidFill>
            <a:schemeClr val="bg1"/>
          </a:solidFill>
          <a:ln>
            <a:solidFill>
              <a:schemeClr val="tx1"/>
            </a:solidFill>
          </a:ln>
        </p:spPr>
        <p:txBody>
          <a:bodyPr wrap="none" rtlCol="0">
            <a:spAutoFit/>
          </a:bodyPr>
          <a:lstStyle/>
          <a:p>
            <a:r>
              <a:rPr lang="en-US" sz="2800" dirty="0" smtClean="0"/>
              <a:t>Tectonic plates move _________________</a:t>
            </a:r>
          </a:p>
          <a:p>
            <a:endParaRPr lang="en-US" sz="2800" dirty="0" smtClean="0"/>
          </a:p>
          <a:p>
            <a:r>
              <a:rPr lang="en-US" sz="2800" dirty="0"/>
              <a:t>a</a:t>
            </a:r>
            <a:r>
              <a:rPr lang="en-US" sz="2800" dirty="0" smtClean="0"/>
              <a:t>nd ___________________ .</a:t>
            </a:r>
            <a:endParaRPr lang="en-AU" sz="2800" dirty="0"/>
          </a:p>
        </p:txBody>
      </p:sp>
      <p:sp>
        <p:nvSpPr>
          <p:cNvPr id="17" name="Rectangle 16"/>
          <p:cNvSpPr/>
          <p:nvPr/>
        </p:nvSpPr>
        <p:spPr>
          <a:xfrm>
            <a:off x="2494204" y="95250"/>
            <a:ext cx="1771046" cy="66764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78453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90071" y="307087"/>
            <a:ext cx="2584497" cy="584775"/>
          </a:xfrm>
          <a:prstGeom prst="rect">
            <a:avLst/>
          </a:prstGeom>
          <a:solidFill>
            <a:srgbClr val="FFFF00"/>
          </a:solidFill>
          <a:ln>
            <a:solidFill>
              <a:schemeClr val="tx1"/>
            </a:solidFill>
          </a:ln>
        </p:spPr>
        <p:txBody>
          <a:bodyPr wrap="square" rtlCol="0">
            <a:spAutoFit/>
          </a:bodyPr>
          <a:lstStyle/>
          <a:p>
            <a:pPr algn="ctr"/>
            <a:r>
              <a:rPr lang="en-AU" sz="3200" dirty="0" smtClean="0">
                <a:latin typeface="Comic Sans MS" panose="030F0702030302020204" pitchFamily="66" charset="0"/>
              </a:rPr>
              <a:t>Algae</a:t>
            </a:r>
            <a:endParaRPr lang="en-AU" sz="3200" dirty="0">
              <a:latin typeface="Comic Sans MS" panose="030F0702030302020204" pitchFamily="66" charset="0"/>
            </a:endParaRPr>
          </a:p>
        </p:txBody>
      </p:sp>
      <p:sp>
        <p:nvSpPr>
          <p:cNvPr id="9" name="TextBox 8"/>
          <p:cNvSpPr txBox="1"/>
          <p:nvPr/>
        </p:nvSpPr>
        <p:spPr>
          <a:xfrm>
            <a:off x="12773234" y="712623"/>
            <a:ext cx="3448050" cy="1200329"/>
          </a:xfrm>
          <a:prstGeom prst="rect">
            <a:avLst/>
          </a:prstGeom>
          <a:noFill/>
          <a:ln>
            <a:solidFill>
              <a:schemeClr val="tx1"/>
            </a:solidFill>
          </a:ln>
        </p:spPr>
        <p:txBody>
          <a:bodyPr wrap="square" numCol="2" rtlCol="0">
            <a:spAutoFit/>
          </a:bodyPr>
          <a:lstStyle/>
          <a:p>
            <a:r>
              <a:rPr lang="en-US" b="1" u="sng" dirty="0" smtClean="0">
                <a:latin typeface="Comic Sans MS" panose="030F0702030302020204" pitchFamily="66" charset="0"/>
              </a:rPr>
              <a:t> Word Bank                                                                         </a:t>
            </a:r>
            <a:endParaRPr lang="en-AU" b="1" u="sng" dirty="0" smtClean="0">
              <a:latin typeface="Comic Sans MS" panose="030F0702030302020204" pitchFamily="66" charset="0"/>
            </a:endParaRPr>
          </a:p>
          <a:p>
            <a:r>
              <a:rPr lang="en-US" dirty="0">
                <a:latin typeface="Comic Sans MS" panose="030F0702030302020204" pitchFamily="66" charset="0"/>
              </a:rPr>
              <a:t>o</a:t>
            </a:r>
            <a:r>
              <a:rPr lang="en-US" dirty="0" smtClean="0">
                <a:latin typeface="Comic Sans MS" panose="030F0702030302020204" pitchFamily="66" charset="0"/>
              </a:rPr>
              <a:t>ctopus</a:t>
            </a:r>
          </a:p>
          <a:p>
            <a:r>
              <a:rPr lang="en-US" dirty="0">
                <a:latin typeface="Comic Sans MS" panose="030F0702030302020204" pitchFamily="66" charset="0"/>
              </a:rPr>
              <a:t>s</a:t>
            </a:r>
            <a:r>
              <a:rPr lang="en-US" dirty="0" smtClean="0">
                <a:latin typeface="Comic Sans MS" panose="030F0702030302020204" pitchFamily="66" charset="0"/>
              </a:rPr>
              <a:t>eaweed</a:t>
            </a:r>
          </a:p>
          <a:p>
            <a:r>
              <a:rPr lang="en-US" dirty="0">
                <a:latin typeface="Comic Sans MS" panose="030F0702030302020204" pitchFamily="66" charset="0"/>
              </a:rPr>
              <a:t>p</a:t>
            </a:r>
            <a:r>
              <a:rPr lang="en-US" dirty="0" smtClean="0">
                <a:latin typeface="Comic Sans MS" panose="030F0702030302020204" pitchFamily="66" charset="0"/>
              </a:rPr>
              <a:t>uffer fish</a:t>
            </a:r>
          </a:p>
          <a:p>
            <a:endParaRPr lang="en-US" dirty="0">
              <a:latin typeface="Comic Sans MS" panose="030F0702030302020204" pitchFamily="66" charset="0"/>
            </a:endParaRPr>
          </a:p>
          <a:p>
            <a:r>
              <a:rPr lang="en-US" dirty="0" smtClean="0">
                <a:latin typeface="Comic Sans MS" panose="030F0702030302020204" pitchFamily="66" charset="0"/>
              </a:rPr>
              <a:t>coral</a:t>
            </a:r>
          </a:p>
          <a:p>
            <a:r>
              <a:rPr lang="en-US" dirty="0">
                <a:latin typeface="Comic Sans MS" panose="030F0702030302020204" pitchFamily="66" charset="0"/>
              </a:rPr>
              <a:t>h</a:t>
            </a:r>
            <a:r>
              <a:rPr lang="en-US" dirty="0" smtClean="0">
                <a:latin typeface="Comic Sans MS" panose="030F0702030302020204" pitchFamily="66" charset="0"/>
              </a:rPr>
              <a:t>ermit crab</a:t>
            </a:r>
          </a:p>
          <a:p>
            <a:r>
              <a:rPr lang="en-US" dirty="0">
                <a:latin typeface="Comic Sans MS" panose="030F0702030302020204" pitchFamily="66" charset="0"/>
              </a:rPr>
              <a:t>a</a:t>
            </a:r>
            <a:r>
              <a:rPr lang="en-US" dirty="0" smtClean="0">
                <a:latin typeface="Comic Sans MS" panose="030F0702030302020204" pitchFamily="66" charset="0"/>
              </a:rPr>
              <a:t>lgae</a:t>
            </a:r>
          </a:p>
        </p:txBody>
      </p:sp>
      <p:sp>
        <p:nvSpPr>
          <p:cNvPr id="8" name="TextBox 7"/>
          <p:cNvSpPr txBox="1"/>
          <p:nvPr/>
        </p:nvSpPr>
        <p:spPr>
          <a:xfrm>
            <a:off x="214247" y="1712829"/>
            <a:ext cx="4117537" cy="461665"/>
          </a:xfrm>
          <a:prstGeom prst="rect">
            <a:avLst/>
          </a:prstGeom>
          <a:noFill/>
        </p:spPr>
        <p:txBody>
          <a:bodyPr wrap="none" rtlCol="0">
            <a:spAutoFit/>
          </a:bodyPr>
          <a:lstStyle/>
          <a:p>
            <a:r>
              <a:rPr lang="en-US" sz="2400" dirty="0" smtClean="0"/>
              <a:t>Algae is __________________ .</a:t>
            </a:r>
            <a:endParaRPr lang="en-AU" sz="2400" dirty="0"/>
          </a:p>
        </p:txBody>
      </p:sp>
      <p:sp>
        <p:nvSpPr>
          <p:cNvPr id="10" name="TextBox 9"/>
          <p:cNvSpPr txBox="1"/>
          <p:nvPr/>
        </p:nvSpPr>
        <p:spPr>
          <a:xfrm>
            <a:off x="4386690" y="1708925"/>
            <a:ext cx="1301959" cy="400110"/>
          </a:xfrm>
          <a:prstGeom prst="rect">
            <a:avLst/>
          </a:prstGeom>
          <a:noFill/>
          <a:ln>
            <a:solidFill>
              <a:schemeClr val="tx1"/>
            </a:solidFill>
          </a:ln>
        </p:spPr>
        <p:txBody>
          <a:bodyPr wrap="none" rtlCol="0">
            <a:spAutoFit/>
          </a:bodyPr>
          <a:lstStyle/>
          <a:p>
            <a:r>
              <a:rPr lang="en-US" sz="2000" dirty="0" smtClean="0"/>
              <a:t>pink / blue</a:t>
            </a:r>
            <a:endParaRPr lang="en-AU" sz="2000" dirty="0"/>
          </a:p>
        </p:txBody>
      </p:sp>
      <p:sp>
        <p:nvSpPr>
          <p:cNvPr id="11" name="TextBox 10"/>
          <p:cNvSpPr txBox="1"/>
          <p:nvPr/>
        </p:nvSpPr>
        <p:spPr>
          <a:xfrm>
            <a:off x="185198" y="4841345"/>
            <a:ext cx="5101846" cy="461665"/>
          </a:xfrm>
          <a:prstGeom prst="rect">
            <a:avLst/>
          </a:prstGeom>
          <a:noFill/>
        </p:spPr>
        <p:txBody>
          <a:bodyPr wrap="none" rtlCol="0">
            <a:spAutoFit/>
          </a:bodyPr>
          <a:lstStyle/>
          <a:p>
            <a:r>
              <a:rPr lang="en-US" sz="2400" dirty="0" smtClean="0"/>
              <a:t>Algae is very  ____________________ .</a:t>
            </a:r>
            <a:endParaRPr lang="en-AU" sz="2400" dirty="0"/>
          </a:p>
        </p:txBody>
      </p:sp>
      <p:sp>
        <p:nvSpPr>
          <p:cNvPr id="12" name="TextBox 11"/>
          <p:cNvSpPr txBox="1"/>
          <p:nvPr/>
        </p:nvSpPr>
        <p:spPr>
          <a:xfrm>
            <a:off x="5243186" y="4841345"/>
            <a:ext cx="1394934" cy="400110"/>
          </a:xfrm>
          <a:prstGeom prst="rect">
            <a:avLst/>
          </a:prstGeom>
          <a:noFill/>
          <a:ln>
            <a:solidFill>
              <a:schemeClr val="tx1"/>
            </a:solidFill>
          </a:ln>
        </p:spPr>
        <p:txBody>
          <a:bodyPr wrap="none" rtlCol="0">
            <a:spAutoFit/>
          </a:bodyPr>
          <a:lstStyle/>
          <a:p>
            <a:r>
              <a:rPr lang="en-US" sz="2000" dirty="0" smtClean="0"/>
              <a:t>long / short</a:t>
            </a:r>
            <a:endParaRPr lang="en-AU" sz="2000" dirty="0"/>
          </a:p>
        </p:txBody>
      </p:sp>
      <p:sp>
        <p:nvSpPr>
          <p:cNvPr id="28" name="TextBox 27"/>
          <p:cNvSpPr txBox="1"/>
          <p:nvPr/>
        </p:nvSpPr>
        <p:spPr>
          <a:xfrm>
            <a:off x="214247" y="3033057"/>
            <a:ext cx="7855420" cy="461665"/>
          </a:xfrm>
          <a:prstGeom prst="rect">
            <a:avLst/>
          </a:prstGeom>
          <a:noFill/>
        </p:spPr>
        <p:txBody>
          <a:bodyPr wrap="none" rtlCol="0">
            <a:spAutoFit/>
          </a:bodyPr>
          <a:lstStyle/>
          <a:p>
            <a:r>
              <a:rPr lang="en-US" sz="2400" dirty="0" smtClean="0"/>
              <a:t>It is part of the ___________________                            family .</a:t>
            </a:r>
            <a:endParaRPr lang="en-AU" sz="2400" dirty="0"/>
          </a:p>
        </p:txBody>
      </p:sp>
      <p:sp>
        <p:nvSpPr>
          <p:cNvPr id="29" name="TextBox 28"/>
          <p:cNvSpPr txBox="1"/>
          <p:nvPr/>
        </p:nvSpPr>
        <p:spPr>
          <a:xfrm>
            <a:off x="5327797" y="2986803"/>
            <a:ext cx="1469633" cy="400110"/>
          </a:xfrm>
          <a:prstGeom prst="rect">
            <a:avLst/>
          </a:prstGeom>
          <a:noFill/>
          <a:ln>
            <a:solidFill>
              <a:schemeClr val="tx1"/>
            </a:solidFill>
          </a:ln>
        </p:spPr>
        <p:txBody>
          <a:bodyPr wrap="none" rtlCol="0">
            <a:spAutoFit/>
          </a:bodyPr>
          <a:lstStyle/>
          <a:p>
            <a:r>
              <a:rPr lang="en-US" sz="2000" dirty="0" smtClean="0"/>
              <a:t>flora / fauna</a:t>
            </a:r>
            <a:endParaRPr lang="en-AU" sz="2000" dirty="0"/>
          </a:p>
        </p:txBody>
      </p:sp>
      <p:sp>
        <p:nvSpPr>
          <p:cNvPr id="30" name="TextBox 29"/>
          <p:cNvSpPr txBox="1"/>
          <p:nvPr/>
        </p:nvSpPr>
        <p:spPr>
          <a:xfrm>
            <a:off x="214247" y="6179787"/>
            <a:ext cx="6533199" cy="461665"/>
          </a:xfrm>
          <a:prstGeom prst="rect">
            <a:avLst/>
          </a:prstGeom>
          <a:noFill/>
        </p:spPr>
        <p:txBody>
          <a:bodyPr wrap="none" rtlCol="0">
            <a:spAutoFit/>
          </a:bodyPr>
          <a:lstStyle/>
          <a:p>
            <a:r>
              <a:rPr lang="en-US" sz="2400" dirty="0" smtClean="0"/>
              <a:t>Algae is found under the ____________________ .</a:t>
            </a:r>
            <a:endParaRPr lang="en-AU" sz="2400" dirty="0"/>
          </a:p>
        </p:txBody>
      </p:sp>
      <p:sp>
        <p:nvSpPr>
          <p:cNvPr id="31" name="TextBox 30"/>
          <p:cNvSpPr txBox="1"/>
          <p:nvPr/>
        </p:nvSpPr>
        <p:spPr>
          <a:xfrm>
            <a:off x="6689159" y="6210564"/>
            <a:ext cx="1204176" cy="400110"/>
          </a:xfrm>
          <a:prstGeom prst="rect">
            <a:avLst/>
          </a:prstGeom>
          <a:noFill/>
          <a:ln>
            <a:solidFill>
              <a:schemeClr val="tx1"/>
            </a:solidFill>
          </a:ln>
        </p:spPr>
        <p:txBody>
          <a:bodyPr wrap="none" rtlCol="0">
            <a:spAutoFit/>
          </a:bodyPr>
          <a:lstStyle/>
          <a:p>
            <a:r>
              <a:rPr lang="en-US" sz="2000" dirty="0" smtClean="0"/>
              <a:t>land / sea</a:t>
            </a:r>
            <a:endParaRPr lang="en-AU" sz="20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6194" y="4691506"/>
            <a:ext cx="905550" cy="765084"/>
          </a:xfrm>
          <a:prstGeom prst="rect">
            <a:avLst/>
          </a:prstGeom>
        </p:spPr>
      </p:pic>
      <p:cxnSp>
        <p:nvCxnSpPr>
          <p:cNvPr id="5" name="Straight Arrow Connector 4"/>
          <p:cNvCxnSpPr/>
          <p:nvPr/>
        </p:nvCxnSpPr>
        <p:spPr>
          <a:xfrm>
            <a:off x="7074568" y="4822295"/>
            <a:ext cx="955534"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8168431" y="1837667"/>
            <a:ext cx="914400" cy="1702831"/>
            <a:chOff x="10626437" y="161638"/>
            <a:chExt cx="914400" cy="1702831"/>
          </a:xfrm>
        </p:grpSpPr>
        <p:pic>
          <p:nvPicPr>
            <p:cNvPr id="24" name="Picture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26437" y="161638"/>
              <a:ext cx="914400" cy="1333500"/>
            </a:xfrm>
            <a:prstGeom prst="rect">
              <a:avLst/>
            </a:prstGeom>
            <a:ln>
              <a:solidFill>
                <a:schemeClr val="tx1"/>
              </a:solidFill>
            </a:ln>
          </p:spPr>
        </p:pic>
        <p:sp>
          <p:nvSpPr>
            <p:cNvPr id="25" name="TextBox 24"/>
            <p:cNvSpPr txBox="1"/>
            <p:nvPr/>
          </p:nvSpPr>
          <p:spPr>
            <a:xfrm>
              <a:off x="10626437" y="1495137"/>
              <a:ext cx="914400" cy="369332"/>
            </a:xfrm>
            <a:prstGeom prst="rect">
              <a:avLst/>
            </a:prstGeom>
            <a:solidFill>
              <a:srgbClr val="FFFF00"/>
            </a:solidFill>
            <a:ln>
              <a:solidFill>
                <a:schemeClr val="tx1"/>
              </a:solidFill>
            </a:ln>
          </p:spPr>
          <p:txBody>
            <a:bodyPr wrap="square" rtlCol="0">
              <a:spAutoFit/>
            </a:bodyPr>
            <a:lstStyle/>
            <a:p>
              <a:pPr algn="ctr"/>
              <a:r>
                <a:rPr lang="en-US" dirty="0" smtClean="0"/>
                <a:t>Flora</a:t>
              </a:r>
              <a:endParaRPr lang="en-AU" dirty="0"/>
            </a:p>
          </p:txBody>
        </p:sp>
      </p:gr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28474" y="1224158"/>
            <a:ext cx="968955" cy="968955"/>
          </a:xfrm>
          <a:prstGeom prst="rect">
            <a:avLst/>
          </a:prstGeom>
        </p:spPr>
      </p:pic>
      <p:sp>
        <p:nvSpPr>
          <p:cNvPr id="15" name="Rectangle 14"/>
          <p:cNvSpPr/>
          <p:nvPr/>
        </p:nvSpPr>
        <p:spPr>
          <a:xfrm>
            <a:off x="7032059" y="4593551"/>
            <a:ext cx="1013821" cy="6498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2" name="Picture 3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69667" y="5972626"/>
            <a:ext cx="1428764" cy="702237"/>
          </a:xfrm>
          <a:prstGeom prst="rect">
            <a:avLst/>
          </a:prstGeom>
          <a:ln>
            <a:solidFill>
              <a:schemeClr val="tx1"/>
            </a:solidFill>
          </a:ln>
        </p:spPr>
      </p:pic>
    </p:spTree>
    <p:extLst>
      <p:ext uri="{BB962C8B-B14F-4D97-AF65-F5344CB8AC3E}">
        <p14:creationId xmlns:p14="http://schemas.microsoft.com/office/powerpoint/2010/main" val="3267616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6200000">
            <a:off x="7623047" y="2360886"/>
            <a:ext cx="2810577" cy="216198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6200000">
            <a:off x="834393" y="2411790"/>
            <a:ext cx="2753390" cy="211736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4220100" y="2424050"/>
            <a:ext cx="2770048" cy="2109501"/>
          </a:xfrm>
          <a:prstGeom prst="rect">
            <a:avLst/>
          </a:prstGeom>
        </p:spPr>
      </p:pic>
      <p:sp>
        <p:nvSpPr>
          <p:cNvPr id="7" name="TextBox 6"/>
          <p:cNvSpPr txBox="1"/>
          <p:nvPr/>
        </p:nvSpPr>
        <p:spPr>
          <a:xfrm rot="16200000">
            <a:off x="-1402131" y="2985929"/>
            <a:ext cx="4077729" cy="646331"/>
          </a:xfrm>
          <a:prstGeom prst="rect">
            <a:avLst/>
          </a:prstGeom>
          <a:solidFill>
            <a:srgbClr val="FFFF00"/>
          </a:solidFill>
          <a:ln>
            <a:solidFill>
              <a:schemeClr val="tx1"/>
            </a:solidFill>
          </a:ln>
        </p:spPr>
        <p:txBody>
          <a:bodyPr wrap="square" rtlCol="0">
            <a:spAutoFit/>
          </a:bodyPr>
          <a:lstStyle/>
          <a:p>
            <a:pPr algn="ctr"/>
            <a:r>
              <a:rPr lang="en-AU" sz="3600" dirty="0" smtClean="0">
                <a:latin typeface="Comic Sans MS" panose="030F0702030302020204" pitchFamily="66" charset="0"/>
              </a:rPr>
              <a:t>Reef Facts</a:t>
            </a:r>
            <a:endParaRPr lang="en-AU" sz="3600" dirty="0">
              <a:latin typeface="Comic Sans MS" panose="030F0702030302020204" pitchFamily="66" charset="0"/>
            </a:endParaRPr>
          </a:p>
        </p:txBody>
      </p:sp>
      <p:sp>
        <p:nvSpPr>
          <p:cNvPr id="9" name="Rectangle 8"/>
          <p:cNvSpPr/>
          <p:nvPr/>
        </p:nvSpPr>
        <p:spPr>
          <a:xfrm rot="16200000">
            <a:off x="743739" y="3008806"/>
            <a:ext cx="6096000" cy="923330"/>
          </a:xfrm>
          <a:prstGeom prst="rect">
            <a:avLst/>
          </a:prstGeom>
        </p:spPr>
        <p:txBody>
          <a:bodyPr>
            <a:spAutoFit/>
          </a:bodyPr>
          <a:lstStyle/>
          <a:p>
            <a:r>
              <a:rPr lang="en-AU" dirty="0">
                <a:solidFill>
                  <a:srgbClr val="222222"/>
                </a:solidFill>
                <a:latin typeface="Arial" panose="020B0604020202020204" pitchFamily="34" charset="0"/>
              </a:rPr>
              <a:t> Fringing reefs follow coastlines and can extend for many </a:t>
            </a:r>
            <a:r>
              <a:rPr lang="en-AU" dirty="0" smtClean="0">
                <a:solidFill>
                  <a:srgbClr val="222222"/>
                </a:solidFill>
                <a:latin typeface="Arial" panose="020B0604020202020204" pitchFamily="34" charset="0"/>
              </a:rPr>
              <a:t>kilometres.</a:t>
            </a:r>
            <a:r>
              <a:rPr lang="en-AU" baseline="30000" dirty="0">
                <a:solidFill>
                  <a:srgbClr val="0B0080"/>
                </a:solidFill>
                <a:latin typeface="Arial" panose="020B0604020202020204" pitchFamily="34" charset="0"/>
              </a:rPr>
              <a:t> </a:t>
            </a:r>
            <a:r>
              <a:rPr lang="en-AU" dirty="0" smtClean="0">
                <a:solidFill>
                  <a:srgbClr val="222222"/>
                </a:solidFill>
                <a:latin typeface="Arial" panose="020B0604020202020204" pitchFamily="34" charset="0"/>
              </a:rPr>
              <a:t>They </a:t>
            </a:r>
            <a:r>
              <a:rPr lang="en-AU" dirty="0">
                <a:solidFill>
                  <a:srgbClr val="222222"/>
                </a:solidFill>
                <a:latin typeface="Arial" panose="020B0604020202020204" pitchFamily="34" charset="0"/>
              </a:rPr>
              <a:t>are usually less than 100 metres wide, but some are hundreds of metres wide.</a:t>
            </a:r>
            <a:endParaRPr lang="en-AU" dirty="0"/>
          </a:p>
        </p:txBody>
      </p:sp>
      <p:sp>
        <p:nvSpPr>
          <p:cNvPr id="10" name="Rectangle 9"/>
          <p:cNvSpPr/>
          <p:nvPr/>
        </p:nvSpPr>
        <p:spPr>
          <a:xfrm rot="16200000">
            <a:off x="4271650" y="3062699"/>
            <a:ext cx="6096000" cy="923330"/>
          </a:xfrm>
          <a:prstGeom prst="rect">
            <a:avLst/>
          </a:prstGeom>
        </p:spPr>
        <p:txBody>
          <a:bodyPr>
            <a:spAutoFit/>
          </a:bodyPr>
          <a:lstStyle/>
          <a:p>
            <a:r>
              <a:rPr lang="en-AU" dirty="0">
                <a:solidFill>
                  <a:srgbClr val="222222"/>
                </a:solidFill>
                <a:latin typeface="Arial" panose="020B0604020202020204" pitchFamily="34" charset="0"/>
              </a:rPr>
              <a:t>Barrier reefs are separated from a mainland or island shore by a deep channel </a:t>
            </a:r>
            <a:r>
              <a:rPr lang="en-AU" dirty="0" smtClean="0">
                <a:solidFill>
                  <a:srgbClr val="222222"/>
                </a:solidFill>
                <a:latin typeface="Arial" panose="020B0604020202020204" pitchFamily="34" charset="0"/>
              </a:rPr>
              <a:t>or lagoon. Their </a:t>
            </a:r>
            <a:r>
              <a:rPr lang="en-AU" dirty="0">
                <a:solidFill>
                  <a:srgbClr val="222222"/>
                </a:solidFill>
                <a:latin typeface="Arial" panose="020B0604020202020204" pitchFamily="34" charset="0"/>
              </a:rPr>
              <a:t>lagoons can be several kilometres wide and 30 to 70 metres deep. </a:t>
            </a:r>
            <a:endParaRPr lang="en-AU" dirty="0"/>
          </a:p>
        </p:txBody>
      </p:sp>
      <p:sp>
        <p:nvSpPr>
          <p:cNvPr id="11" name="Rectangle 10"/>
          <p:cNvSpPr/>
          <p:nvPr/>
        </p:nvSpPr>
        <p:spPr>
          <a:xfrm rot="16200000">
            <a:off x="7968804" y="2825274"/>
            <a:ext cx="6282935" cy="1477328"/>
          </a:xfrm>
          <a:prstGeom prst="rect">
            <a:avLst/>
          </a:prstGeom>
        </p:spPr>
        <p:txBody>
          <a:bodyPr wrap="square">
            <a:spAutoFit/>
          </a:bodyPr>
          <a:lstStyle/>
          <a:p>
            <a:r>
              <a:rPr lang="en-AU" dirty="0">
                <a:solidFill>
                  <a:srgbClr val="222222"/>
                </a:solidFill>
                <a:latin typeface="Arial" panose="020B0604020202020204" pitchFamily="34" charset="0"/>
              </a:rPr>
              <a:t>Platform reefs, variously called bank or table reefs, can form on </a:t>
            </a:r>
            <a:r>
              <a:rPr lang="en-AU" dirty="0" smtClean="0">
                <a:solidFill>
                  <a:srgbClr val="222222"/>
                </a:solidFill>
                <a:latin typeface="Arial" panose="020B0604020202020204" pitchFamily="34" charset="0"/>
              </a:rPr>
              <a:t>the continental shelf, as </a:t>
            </a:r>
            <a:r>
              <a:rPr lang="en-AU" dirty="0">
                <a:solidFill>
                  <a:srgbClr val="222222"/>
                </a:solidFill>
                <a:latin typeface="Arial" panose="020B0604020202020204" pitchFamily="34" charset="0"/>
              </a:rPr>
              <a:t>well as in the open ocean. Platform reefs are found in the southern Great Barrier Reef, the Swain[38] and Capricorn Group[39] on the continental shelf, about 100–200 km from the coast.</a:t>
            </a:r>
            <a:endParaRPr lang="en-AU" dirty="0"/>
          </a:p>
        </p:txBody>
      </p:sp>
      <p:sp>
        <p:nvSpPr>
          <p:cNvPr id="12" name="TextBox 11"/>
          <p:cNvSpPr txBox="1"/>
          <p:nvPr/>
        </p:nvSpPr>
        <p:spPr>
          <a:xfrm rot="16200000">
            <a:off x="1095935" y="3324308"/>
            <a:ext cx="4077729" cy="400110"/>
          </a:xfrm>
          <a:prstGeom prst="rect">
            <a:avLst/>
          </a:prstGeom>
          <a:solidFill>
            <a:srgbClr val="FFFF00"/>
          </a:solidFill>
          <a:ln>
            <a:solidFill>
              <a:schemeClr val="tx1"/>
            </a:solidFill>
          </a:ln>
        </p:spPr>
        <p:txBody>
          <a:bodyPr wrap="square" rtlCol="0">
            <a:spAutoFit/>
          </a:bodyPr>
          <a:lstStyle/>
          <a:p>
            <a:pPr algn="ctr"/>
            <a:r>
              <a:rPr lang="en-AU" sz="2000" dirty="0" smtClean="0">
                <a:latin typeface="Comic Sans MS" panose="030F0702030302020204" pitchFamily="66" charset="0"/>
              </a:rPr>
              <a:t>Fringing reef</a:t>
            </a:r>
            <a:endParaRPr lang="en-AU" sz="2000" dirty="0">
              <a:latin typeface="Comic Sans MS" panose="030F0702030302020204" pitchFamily="66" charset="0"/>
            </a:endParaRPr>
          </a:p>
        </p:txBody>
      </p:sp>
      <p:sp>
        <p:nvSpPr>
          <p:cNvPr id="13" name="TextBox 12"/>
          <p:cNvSpPr txBox="1"/>
          <p:nvPr/>
        </p:nvSpPr>
        <p:spPr>
          <a:xfrm rot="16200000">
            <a:off x="4461404" y="3363882"/>
            <a:ext cx="4077729" cy="400110"/>
          </a:xfrm>
          <a:prstGeom prst="rect">
            <a:avLst/>
          </a:prstGeom>
          <a:solidFill>
            <a:srgbClr val="FFFF00"/>
          </a:solidFill>
          <a:ln>
            <a:solidFill>
              <a:schemeClr val="tx1"/>
            </a:solidFill>
          </a:ln>
        </p:spPr>
        <p:txBody>
          <a:bodyPr wrap="square" rtlCol="0">
            <a:spAutoFit/>
          </a:bodyPr>
          <a:lstStyle/>
          <a:p>
            <a:pPr algn="ctr"/>
            <a:r>
              <a:rPr lang="en-AU" sz="2000" dirty="0" smtClean="0">
                <a:latin typeface="Comic Sans MS" panose="030F0702030302020204" pitchFamily="66" charset="0"/>
              </a:rPr>
              <a:t>Barrier reef</a:t>
            </a:r>
            <a:endParaRPr lang="en-AU" sz="2000" dirty="0">
              <a:latin typeface="Comic Sans MS" panose="030F0702030302020204" pitchFamily="66" charset="0"/>
            </a:endParaRPr>
          </a:p>
        </p:txBody>
      </p:sp>
      <p:sp>
        <p:nvSpPr>
          <p:cNvPr id="14" name="TextBox 13"/>
          <p:cNvSpPr txBox="1"/>
          <p:nvPr/>
        </p:nvSpPr>
        <p:spPr>
          <a:xfrm rot="16200000">
            <a:off x="7918534" y="3363883"/>
            <a:ext cx="4077729" cy="400110"/>
          </a:xfrm>
          <a:prstGeom prst="rect">
            <a:avLst/>
          </a:prstGeom>
          <a:solidFill>
            <a:srgbClr val="FFFF00"/>
          </a:solidFill>
          <a:ln>
            <a:solidFill>
              <a:schemeClr val="tx1"/>
            </a:solidFill>
          </a:ln>
        </p:spPr>
        <p:txBody>
          <a:bodyPr wrap="square" rtlCol="0">
            <a:spAutoFit/>
          </a:bodyPr>
          <a:lstStyle/>
          <a:p>
            <a:pPr algn="ctr"/>
            <a:r>
              <a:rPr lang="en-AU" sz="2000" dirty="0" smtClean="0">
                <a:latin typeface="Comic Sans MS" panose="030F0702030302020204" pitchFamily="66" charset="0"/>
              </a:rPr>
              <a:t>Platform reef</a:t>
            </a:r>
            <a:endParaRPr lang="en-AU" sz="2000" dirty="0">
              <a:latin typeface="Comic Sans MS" panose="030F0702030302020204" pitchFamily="66" charset="0"/>
            </a:endParaRPr>
          </a:p>
        </p:txBody>
      </p:sp>
    </p:spTree>
    <p:extLst>
      <p:ext uri="{BB962C8B-B14F-4D97-AF65-F5344CB8AC3E}">
        <p14:creationId xmlns:p14="http://schemas.microsoft.com/office/powerpoint/2010/main" val="1622429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16200000">
            <a:off x="-1553809" y="2305175"/>
            <a:ext cx="5755206" cy="2179046"/>
            <a:chOff x="3740514" y="900364"/>
            <a:chExt cx="7002416" cy="2424437"/>
          </a:xfrm>
        </p:grpSpPr>
        <p:pic>
          <p:nvPicPr>
            <p:cNvPr id="5" name="Picture 4">
              <a:hlinkClick r:id="rId2"/>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78156" y="900364"/>
              <a:ext cx="2964774" cy="2424437"/>
            </a:xfrm>
            <a:prstGeom prst="rect">
              <a:avLst/>
            </a:prstGeom>
          </p:spPr>
        </p:pic>
        <p:sp>
          <p:nvSpPr>
            <p:cNvPr id="6" name="TextBox 5"/>
            <p:cNvSpPr txBox="1"/>
            <p:nvPr/>
          </p:nvSpPr>
          <p:spPr>
            <a:xfrm>
              <a:off x="3740514" y="921339"/>
              <a:ext cx="3818021" cy="646331"/>
            </a:xfrm>
            <a:prstGeom prst="rect">
              <a:avLst/>
            </a:prstGeom>
            <a:solidFill>
              <a:srgbClr val="FFFF00"/>
            </a:solidFill>
            <a:ln>
              <a:solidFill>
                <a:schemeClr val="tx1"/>
              </a:solidFill>
            </a:ln>
          </p:spPr>
          <p:txBody>
            <a:bodyPr wrap="square" rtlCol="0">
              <a:spAutoFit/>
            </a:bodyPr>
            <a:lstStyle/>
            <a:p>
              <a:pPr algn="ctr"/>
              <a:r>
                <a:rPr lang="en-AU" sz="3600" dirty="0" smtClean="0">
                  <a:latin typeface="Comic Sans MS" panose="030F0702030302020204" pitchFamily="66" charset="0"/>
                </a:rPr>
                <a:t>Coral</a:t>
              </a:r>
              <a:endParaRPr lang="en-AU" sz="3600" dirty="0">
                <a:latin typeface="Comic Sans MS" panose="030F0702030302020204" pitchFamily="66" charset="0"/>
              </a:endParaRPr>
            </a:p>
          </p:txBody>
        </p:sp>
      </p:grpSp>
      <p:sp>
        <p:nvSpPr>
          <p:cNvPr id="9" name="TextBox 8"/>
          <p:cNvSpPr txBox="1"/>
          <p:nvPr/>
        </p:nvSpPr>
        <p:spPr>
          <a:xfrm>
            <a:off x="12773234" y="712623"/>
            <a:ext cx="3448050" cy="1200329"/>
          </a:xfrm>
          <a:prstGeom prst="rect">
            <a:avLst/>
          </a:prstGeom>
          <a:noFill/>
          <a:ln>
            <a:solidFill>
              <a:schemeClr val="tx1"/>
            </a:solidFill>
          </a:ln>
        </p:spPr>
        <p:txBody>
          <a:bodyPr wrap="square" numCol="2" rtlCol="0">
            <a:spAutoFit/>
          </a:bodyPr>
          <a:lstStyle/>
          <a:p>
            <a:r>
              <a:rPr lang="en-US" b="1" u="sng" dirty="0" smtClean="0">
                <a:latin typeface="Comic Sans MS" panose="030F0702030302020204" pitchFamily="66" charset="0"/>
              </a:rPr>
              <a:t> Word Bank                                                                         </a:t>
            </a:r>
            <a:endParaRPr lang="en-AU" b="1" u="sng" dirty="0" smtClean="0">
              <a:latin typeface="Comic Sans MS" panose="030F0702030302020204" pitchFamily="66" charset="0"/>
            </a:endParaRPr>
          </a:p>
          <a:p>
            <a:r>
              <a:rPr lang="en-US" dirty="0">
                <a:latin typeface="Comic Sans MS" panose="030F0702030302020204" pitchFamily="66" charset="0"/>
              </a:rPr>
              <a:t>o</a:t>
            </a:r>
            <a:r>
              <a:rPr lang="en-US" dirty="0" smtClean="0">
                <a:latin typeface="Comic Sans MS" panose="030F0702030302020204" pitchFamily="66" charset="0"/>
              </a:rPr>
              <a:t>ctopus</a:t>
            </a:r>
          </a:p>
          <a:p>
            <a:r>
              <a:rPr lang="en-US" dirty="0">
                <a:latin typeface="Comic Sans MS" panose="030F0702030302020204" pitchFamily="66" charset="0"/>
              </a:rPr>
              <a:t>s</a:t>
            </a:r>
            <a:r>
              <a:rPr lang="en-US" dirty="0" smtClean="0">
                <a:latin typeface="Comic Sans MS" panose="030F0702030302020204" pitchFamily="66" charset="0"/>
              </a:rPr>
              <a:t>eaweed</a:t>
            </a:r>
          </a:p>
          <a:p>
            <a:r>
              <a:rPr lang="en-US" dirty="0">
                <a:latin typeface="Comic Sans MS" panose="030F0702030302020204" pitchFamily="66" charset="0"/>
              </a:rPr>
              <a:t>p</a:t>
            </a:r>
            <a:r>
              <a:rPr lang="en-US" dirty="0" smtClean="0">
                <a:latin typeface="Comic Sans MS" panose="030F0702030302020204" pitchFamily="66" charset="0"/>
              </a:rPr>
              <a:t>uffer fish</a:t>
            </a:r>
          </a:p>
          <a:p>
            <a:endParaRPr lang="en-US" dirty="0">
              <a:latin typeface="Comic Sans MS" panose="030F0702030302020204" pitchFamily="66" charset="0"/>
            </a:endParaRPr>
          </a:p>
          <a:p>
            <a:r>
              <a:rPr lang="en-US" dirty="0" smtClean="0">
                <a:latin typeface="Comic Sans MS" panose="030F0702030302020204" pitchFamily="66" charset="0"/>
              </a:rPr>
              <a:t>coral</a:t>
            </a:r>
          </a:p>
          <a:p>
            <a:r>
              <a:rPr lang="en-US" dirty="0">
                <a:latin typeface="Comic Sans MS" panose="030F0702030302020204" pitchFamily="66" charset="0"/>
              </a:rPr>
              <a:t>h</a:t>
            </a:r>
            <a:r>
              <a:rPr lang="en-US" dirty="0" smtClean="0">
                <a:latin typeface="Comic Sans MS" panose="030F0702030302020204" pitchFamily="66" charset="0"/>
              </a:rPr>
              <a:t>ermit crab</a:t>
            </a:r>
          </a:p>
          <a:p>
            <a:r>
              <a:rPr lang="en-US" dirty="0">
                <a:latin typeface="Comic Sans MS" panose="030F0702030302020204" pitchFamily="66" charset="0"/>
              </a:rPr>
              <a:t>a</a:t>
            </a:r>
            <a:r>
              <a:rPr lang="en-US" dirty="0" smtClean="0">
                <a:latin typeface="Comic Sans MS" panose="030F0702030302020204" pitchFamily="66" charset="0"/>
              </a:rPr>
              <a:t>lgae</a:t>
            </a:r>
          </a:p>
        </p:txBody>
      </p:sp>
      <p:grpSp>
        <p:nvGrpSpPr>
          <p:cNvPr id="15" name="Group 14"/>
          <p:cNvGrpSpPr/>
          <p:nvPr/>
        </p:nvGrpSpPr>
        <p:grpSpPr>
          <a:xfrm rot="16200000">
            <a:off x="-12352" y="2600424"/>
            <a:ext cx="6903625" cy="1597481"/>
            <a:chOff x="45233" y="3391972"/>
            <a:chExt cx="8072451" cy="1555645"/>
          </a:xfrm>
        </p:grpSpPr>
        <p:sp>
          <p:nvSpPr>
            <p:cNvPr id="8" name="TextBox 7"/>
            <p:cNvSpPr txBox="1"/>
            <p:nvPr/>
          </p:nvSpPr>
          <p:spPr>
            <a:xfrm>
              <a:off x="255165" y="3391972"/>
              <a:ext cx="5736791" cy="509518"/>
            </a:xfrm>
            <a:prstGeom prst="rect">
              <a:avLst/>
            </a:prstGeom>
            <a:noFill/>
          </p:spPr>
          <p:txBody>
            <a:bodyPr wrap="none" rtlCol="0">
              <a:spAutoFit/>
            </a:bodyPr>
            <a:lstStyle/>
            <a:p>
              <a:r>
                <a:rPr lang="en-US" sz="2800" dirty="0" smtClean="0"/>
                <a:t>Coral is __________________ .</a:t>
              </a:r>
              <a:endParaRPr lang="en-AU" sz="2800" dirty="0"/>
            </a:p>
          </p:txBody>
        </p:sp>
        <p:sp>
          <p:nvSpPr>
            <p:cNvPr id="10" name="TextBox 9"/>
            <p:cNvSpPr txBox="1"/>
            <p:nvPr/>
          </p:nvSpPr>
          <p:spPr>
            <a:xfrm>
              <a:off x="5589493" y="3500826"/>
              <a:ext cx="2528191" cy="359660"/>
            </a:xfrm>
            <a:prstGeom prst="rect">
              <a:avLst/>
            </a:prstGeom>
            <a:noFill/>
          </p:spPr>
          <p:txBody>
            <a:bodyPr wrap="none" rtlCol="0">
              <a:spAutoFit/>
            </a:bodyPr>
            <a:lstStyle/>
            <a:p>
              <a:r>
                <a:rPr lang="en-US" dirty="0" err="1" smtClean="0"/>
                <a:t>colourful</a:t>
              </a:r>
              <a:r>
                <a:rPr lang="en-US" dirty="0" smtClean="0"/>
                <a:t> / </a:t>
              </a:r>
              <a:r>
                <a:rPr lang="en-US" dirty="0" err="1" smtClean="0"/>
                <a:t>colourless</a:t>
              </a:r>
              <a:endParaRPr lang="en-AU" dirty="0"/>
            </a:p>
          </p:txBody>
        </p:sp>
        <p:sp>
          <p:nvSpPr>
            <p:cNvPr id="11" name="TextBox 10"/>
            <p:cNvSpPr txBox="1"/>
            <p:nvPr/>
          </p:nvSpPr>
          <p:spPr>
            <a:xfrm>
              <a:off x="45233" y="4438099"/>
              <a:ext cx="6156658" cy="509518"/>
            </a:xfrm>
            <a:prstGeom prst="rect">
              <a:avLst/>
            </a:prstGeom>
            <a:noFill/>
          </p:spPr>
          <p:txBody>
            <a:bodyPr wrap="none" rtlCol="0">
              <a:spAutoFit/>
            </a:bodyPr>
            <a:lstStyle/>
            <a:p>
              <a:r>
                <a:rPr lang="en-US" sz="2800" dirty="0" smtClean="0"/>
                <a:t>Coral is ____________________ .</a:t>
              </a:r>
              <a:endParaRPr lang="en-AU" sz="2800" dirty="0"/>
            </a:p>
          </p:txBody>
        </p:sp>
        <p:sp>
          <p:nvSpPr>
            <p:cNvPr id="12" name="TextBox 11"/>
            <p:cNvSpPr txBox="1"/>
            <p:nvPr/>
          </p:nvSpPr>
          <p:spPr>
            <a:xfrm>
              <a:off x="6037154" y="4552096"/>
              <a:ext cx="1926660" cy="359660"/>
            </a:xfrm>
            <a:prstGeom prst="rect">
              <a:avLst/>
            </a:prstGeom>
            <a:noFill/>
          </p:spPr>
          <p:txBody>
            <a:bodyPr wrap="none" rtlCol="0">
              <a:spAutoFit/>
            </a:bodyPr>
            <a:lstStyle/>
            <a:p>
              <a:r>
                <a:rPr lang="en-US" dirty="0" smtClean="0"/>
                <a:t>rough / smooth</a:t>
              </a:r>
              <a:endParaRPr lang="en-AU" dirty="0"/>
            </a:p>
          </p:txBody>
        </p:sp>
      </p:grpSp>
      <p:pic>
        <p:nvPicPr>
          <p:cNvPr id="20" name="Picture 1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9309429" y="4412619"/>
            <a:ext cx="2810577" cy="1831622"/>
          </a:xfrm>
          <a:prstGeom prst="rect">
            <a:avLst/>
          </a:prstGeom>
        </p:spPr>
      </p:pic>
      <p:sp>
        <p:nvSpPr>
          <p:cNvPr id="21" name="TextBox 20"/>
          <p:cNvSpPr txBox="1"/>
          <p:nvPr/>
        </p:nvSpPr>
        <p:spPr>
          <a:xfrm rot="16200000">
            <a:off x="4241001" y="1601430"/>
            <a:ext cx="3571737" cy="1200329"/>
          </a:xfrm>
          <a:prstGeom prst="rect">
            <a:avLst/>
          </a:prstGeom>
          <a:noFill/>
        </p:spPr>
        <p:txBody>
          <a:bodyPr wrap="square" rtlCol="0">
            <a:spAutoFit/>
          </a:bodyPr>
          <a:lstStyle/>
          <a:p>
            <a:r>
              <a:rPr lang="en-US" sz="3600" dirty="0" smtClean="0"/>
              <a:t>F__________ r______ .</a:t>
            </a:r>
            <a:endParaRPr lang="en-AU" sz="3600" dirty="0"/>
          </a:p>
        </p:txBody>
      </p:sp>
      <p:sp>
        <p:nvSpPr>
          <p:cNvPr id="22" name="TextBox 21"/>
          <p:cNvSpPr txBox="1"/>
          <p:nvPr/>
        </p:nvSpPr>
        <p:spPr>
          <a:xfrm rot="16200000">
            <a:off x="6621610" y="1601429"/>
            <a:ext cx="3571737" cy="1200329"/>
          </a:xfrm>
          <a:prstGeom prst="rect">
            <a:avLst/>
          </a:prstGeom>
          <a:noFill/>
        </p:spPr>
        <p:txBody>
          <a:bodyPr wrap="square" rtlCol="0">
            <a:spAutoFit/>
          </a:bodyPr>
          <a:lstStyle/>
          <a:p>
            <a:r>
              <a:rPr lang="en-US" sz="3600" dirty="0"/>
              <a:t>B</a:t>
            </a:r>
            <a:r>
              <a:rPr lang="en-US" sz="3600" dirty="0" smtClean="0"/>
              <a:t>__________ r______ .</a:t>
            </a:r>
            <a:endParaRPr lang="en-AU" sz="3600" dirty="0"/>
          </a:p>
        </p:txBody>
      </p:sp>
      <p:sp>
        <p:nvSpPr>
          <p:cNvPr id="23" name="TextBox 22"/>
          <p:cNvSpPr txBox="1"/>
          <p:nvPr/>
        </p:nvSpPr>
        <p:spPr>
          <a:xfrm rot="16200000">
            <a:off x="2656521" y="3451150"/>
            <a:ext cx="4077729" cy="646331"/>
          </a:xfrm>
          <a:prstGeom prst="rect">
            <a:avLst/>
          </a:prstGeom>
          <a:solidFill>
            <a:srgbClr val="FFFF00"/>
          </a:solidFill>
          <a:ln>
            <a:solidFill>
              <a:schemeClr val="tx1"/>
            </a:solidFill>
          </a:ln>
        </p:spPr>
        <p:txBody>
          <a:bodyPr wrap="square" rtlCol="0">
            <a:spAutoFit/>
          </a:bodyPr>
          <a:lstStyle/>
          <a:p>
            <a:pPr algn="ctr"/>
            <a:r>
              <a:rPr lang="en-AU" sz="3600" dirty="0" smtClean="0">
                <a:latin typeface="Comic Sans MS" panose="030F0702030302020204" pitchFamily="66" charset="0"/>
              </a:rPr>
              <a:t>Types of Reefs</a:t>
            </a:r>
            <a:endParaRPr lang="en-AU" sz="3600" dirty="0">
              <a:latin typeface="Comic Sans MS" panose="030F0702030302020204" pitchFamily="66" charset="0"/>
            </a:endParaRPr>
          </a:p>
        </p:txBody>
      </p:sp>
      <p:sp>
        <p:nvSpPr>
          <p:cNvPr id="24" name="TextBox 23"/>
          <p:cNvSpPr txBox="1"/>
          <p:nvPr/>
        </p:nvSpPr>
        <p:spPr>
          <a:xfrm rot="16200000">
            <a:off x="9002219" y="1555606"/>
            <a:ext cx="3571737" cy="1200329"/>
          </a:xfrm>
          <a:prstGeom prst="rect">
            <a:avLst/>
          </a:prstGeom>
          <a:noFill/>
        </p:spPr>
        <p:txBody>
          <a:bodyPr wrap="square" rtlCol="0">
            <a:spAutoFit/>
          </a:bodyPr>
          <a:lstStyle/>
          <a:p>
            <a:r>
              <a:rPr lang="en-US" sz="3600" dirty="0" smtClean="0"/>
              <a:t>P__________ r______ .</a:t>
            </a:r>
            <a:endParaRPr lang="en-AU" sz="3600" dirty="0"/>
          </a:p>
        </p:txBody>
      </p:sp>
      <p:pic>
        <p:nvPicPr>
          <p:cNvPr id="25" name="Picture 2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16200000">
            <a:off x="4558987" y="4404034"/>
            <a:ext cx="2753390" cy="1828602"/>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16200000">
            <a:off x="6934121" y="4455446"/>
            <a:ext cx="2770048" cy="1745970"/>
          </a:xfrm>
          <a:prstGeom prst="rect">
            <a:avLst/>
          </a:prstGeom>
        </p:spPr>
      </p:pic>
      <p:sp>
        <p:nvSpPr>
          <p:cNvPr id="27" name="TextBox 26"/>
          <p:cNvSpPr txBox="1"/>
          <p:nvPr/>
        </p:nvSpPr>
        <p:spPr>
          <a:xfrm rot="16200000">
            <a:off x="2656523" y="3451150"/>
            <a:ext cx="4077729" cy="646331"/>
          </a:xfrm>
          <a:prstGeom prst="rect">
            <a:avLst/>
          </a:prstGeom>
          <a:solidFill>
            <a:srgbClr val="FFFF00"/>
          </a:solidFill>
          <a:ln>
            <a:solidFill>
              <a:schemeClr val="tx1"/>
            </a:solidFill>
          </a:ln>
        </p:spPr>
        <p:txBody>
          <a:bodyPr wrap="square" rtlCol="0">
            <a:spAutoFit/>
          </a:bodyPr>
          <a:lstStyle/>
          <a:p>
            <a:pPr algn="ctr"/>
            <a:r>
              <a:rPr lang="en-AU" sz="3600" dirty="0" smtClean="0">
                <a:latin typeface="Comic Sans MS" panose="030F0702030302020204" pitchFamily="66" charset="0"/>
              </a:rPr>
              <a:t>Types of Reefs</a:t>
            </a:r>
            <a:endParaRPr lang="en-AU" sz="3600" dirty="0">
              <a:latin typeface="Comic Sans MS" panose="030F0702030302020204" pitchFamily="66" charset="0"/>
            </a:endParaRPr>
          </a:p>
        </p:txBody>
      </p:sp>
    </p:spTree>
    <p:extLst>
      <p:ext uri="{BB962C8B-B14F-4D97-AF65-F5344CB8AC3E}">
        <p14:creationId xmlns:p14="http://schemas.microsoft.com/office/powerpoint/2010/main" val="2227671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90071" y="307087"/>
            <a:ext cx="2584497" cy="584775"/>
          </a:xfrm>
          <a:prstGeom prst="rect">
            <a:avLst/>
          </a:prstGeom>
          <a:solidFill>
            <a:srgbClr val="FFFF00"/>
          </a:solidFill>
          <a:ln>
            <a:solidFill>
              <a:schemeClr val="tx1"/>
            </a:solidFill>
          </a:ln>
        </p:spPr>
        <p:txBody>
          <a:bodyPr wrap="square" rtlCol="0">
            <a:spAutoFit/>
          </a:bodyPr>
          <a:lstStyle/>
          <a:p>
            <a:pPr algn="ctr"/>
            <a:r>
              <a:rPr lang="en-AU" sz="3200" dirty="0" smtClean="0">
                <a:latin typeface="Comic Sans MS" panose="030F0702030302020204" pitchFamily="66" charset="0"/>
              </a:rPr>
              <a:t>Coral</a:t>
            </a:r>
            <a:endParaRPr lang="en-AU" sz="3200" dirty="0">
              <a:latin typeface="Comic Sans MS" panose="030F0702030302020204" pitchFamily="66" charset="0"/>
            </a:endParaRPr>
          </a:p>
        </p:txBody>
      </p:sp>
      <p:sp>
        <p:nvSpPr>
          <p:cNvPr id="9" name="TextBox 8"/>
          <p:cNvSpPr txBox="1"/>
          <p:nvPr/>
        </p:nvSpPr>
        <p:spPr>
          <a:xfrm>
            <a:off x="12773234" y="712623"/>
            <a:ext cx="3448050" cy="1200329"/>
          </a:xfrm>
          <a:prstGeom prst="rect">
            <a:avLst/>
          </a:prstGeom>
          <a:noFill/>
          <a:ln>
            <a:solidFill>
              <a:schemeClr val="tx1"/>
            </a:solidFill>
          </a:ln>
        </p:spPr>
        <p:txBody>
          <a:bodyPr wrap="square" numCol="2" rtlCol="0">
            <a:spAutoFit/>
          </a:bodyPr>
          <a:lstStyle/>
          <a:p>
            <a:r>
              <a:rPr lang="en-US" b="1" u="sng" dirty="0" smtClean="0">
                <a:latin typeface="Comic Sans MS" panose="030F0702030302020204" pitchFamily="66" charset="0"/>
              </a:rPr>
              <a:t> Word Bank                                                                         </a:t>
            </a:r>
            <a:endParaRPr lang="en-AU" b="1" u="sng" dirty="0" smtClean="0">
              <a:latin typeface="Comic Sans MS" panose="030F0702030302020204" pitchFamily="66" charset="0"/>
            </a:endParaRPr>
          </a:p>
          <a:p>
            <a:r>
              <a:rPr lang="en-US" dirty="0">
                <a:latin typeface="Comic Sans MS" panose="030F0702030302020204" pitchFamily="66" charset="0"/>
              </a:rPr>
              <a:t>o</a:t>
            </a:r>
            <a:r>
              <a:rPr lang="en-US" dirty="0" smtClean="0">
                <a:latin typeface="Comic Sans MS" panose="030F0702030302020204" pitchFamily="66" charset="0"/>
              </a:rPr>
              <a:t>ctopus</a:t>
            </a:r>
          </a:p>
          <a:p>
            <a:r>
              <a:rPr lang="en-US" dirty="0">
                <a:latin typeface="Comic Sans MS" panose="030F0702030302020204" pitchFamily="66" charset="0"/>
              </a:rPr>
              <a:t>s</a:t>
            </a:r>
            <a:r>
              <a:rPr lang="en-US" dirty="0" smtClean="0">
                <a:latin typeface="Comic Sans MS" panose="030F0702030302020204" pitchFamily="66" charset="0"/>
              </a:rPr>
              <a:t>eaweed</a:t>
            </a:r>
          </a:p>
          <a:p>
            <a:r>
              <a:rPr lang="en-US" dirty="0">
                <a:latin typeface="Comic Sans MS" panose="030F0702030302020204" pitchFamily="66" charset="0"/>
              </a:rPr>
              <a:t>p</a:t>
            </a:r>
            <a:r>
              <a:rPr lang="en-US" dirty="0" smtClean="0">
                <a:latin typeface="Comic Sans MS" panose="030F0702030302020204" pitchFamily="66" charset="0"/>
              </a:rPr>
              <a:t>uffer fish</a:t>
            </a:r>
          </a:p>
          <a:p>
            <a:endParaRPr lang="en-US" dirty="0">
              <a:latin typeface="Comic Sans MS" panose="030F0702030302020204" pitchFamily="66" charset="0"/>
            </a:endParaRPr>
          </a:p>
          <a:p>
            <a:r>
              <a:rPr lang="en-US" dirty="0" smtClean="0">
                <a:latin typeface="Comic Sans MS" panose="030F0702030302020204" pitchFamily="66" charset="0"/>
              </a:rPr>
              <a:t>coral</a:t>
            </a:r>
          </a:p>
          <a:p>
            <a:r>
              <a:rPr lang="en-US" dirty="0">
                <a:latin typeface="Comic Sans MS" panose="030F0702030302020204" pitchFamily="66" charset="0"/>
              </a:rPr>
              <a:t>h</a:t>
            </a:r>
            <a:r>
              <a:rPr lang="en-US" dirty="0" smtClean="0">
                <a:latin typeface="Comic Sans MS" panose="030F0702030302020204" pitchFamily="66" charset="0"/>
              </a:rPr>
              <a:t>ermit crab</a:t>
            </a:r>
          </a:p>
          <a:p>
            <a:r>
              <a:rPr lang="en-US" dirty="0">
                <a:latin typeface="Comic Sans MS" panose="030F0702030302020204" pitchFamily="66" charset="0"/>
              </a:rPr>
              <a:t>a</a:t>
            </a:r>
            <a:r>
              <a:rPr lang="en-US" dirty="0" smtClean="0">
                <a:latin typeface="Comic Sans MS" panose="030F0702030302020204" pitchFamily="66" charset="0"/>
              </a:rPr>
              <a:t>lgae</a:t>
            </a:r>
          </a:p>
        </p:txBody>
      </p:sp>
      <p:sp>
        <p:nvSpPr>
          <p:cNvPr id="8" name="TextBox 7"/>
          <p:cNvSpPr txBox="1"/>
          <p:nvPr/>
        </p:nvSpPr>
        <p:spPr>
          <a:xfrm>
            <a:off x="214247" y="1712829"/>
            <a:ext cx="4073679" cy="461665"/>
          </a:xfrm>
          <a:prstGeom prst="rect">
            <a:avLst/>
          </a:prstGeom>
          <a:noFill/>
        </p:spPr>
        <p:txBody>
          <a:bodyPr wrap="none" rtlCol="0">
            <a:spAutoFit/>
          </a:bodyPr>
          <a:lstStyle/>
          <a:p>
            <a:r>
              <a:rPr lang="en-US" sz="2400" dirty="0" smtClean="0"/>
              <a:t>Coral is __________________ .</a:t>
            </a:r>
            <a:endParaRPr lang="en-AU" sz="2400" dirty="0"/>
          </a:p>
        </p:txBody>
      </p:sp>
      <p:sp>
        <p:nvSpPr>
          <p:cNvPr id="10" name="TextBox 9"/>
          <p:cNvSpPr txBox="1"/>
          <p:nvPr/>
        </p:nvSpPr>
        <p:spPr>
          <a:xfrm>
            <a:off x="4386690" y="1708925"/>
            <a:ext cx="1875322" cy="400110"/>
          </a:xfrm>
          <a:prstGeom prst="rect">
            <a:avLst/>
          </a:prstGeom>
          <a:noFill/>
          <a:ln>
            <a:solidFill>
              <a:schemeClr val="tx1"/>
            </a:solidFill>
          </a:ln>
        </p:spPr>
        <p:txBody>
          <a:bodyPr wrap="none" rtlCol="0">
            <a:spAutoFit/>
          </a:bodyPr>
          <a:lstStyle/>
          <a:p>
            <a:r>
              <a:rPr lang="en-US" sz="2000" dirty="0" err="1" smtClean="0"/>
              <a:t>colourful</a:t>
            </a:r>
            <a:r>
              <a:rPr lang="en-US" sz="2000" dirty="0" smtClean="0"/>
              <a:t> / black</a:t>
            </a:r>
            <a:endParaRPr lang="en-AU" sz="2000" dirty="0"/>
          </a:p>
        </p:txBody>
      </p:sp>
      <p:sp>
        <p:nvSpPr>
          <p:cNvPr id="11" name="TextBox 10"/>
          <p:cNvSpPr txBox="1"/>
          <p:nvPr/>
        </p:nvSpPr>
        <p:spPr>
          <a:xfrm>
            <a:off x="185198" y="4841345"/>
            <a:ext cx="5057988" cy="461665"/>
          </a:xfrm>
          <a:prstGeom prst="rect">
            <a:avLst/>
          </a:prstGeom>
          <a:noFill/>
        </p:spPr>
        <p:txBody>
          <a:bodyPr wrap="none" rtlCol="0">
            <a:spAutoFit/>
          </a:bodyPr>
          <a:lstStyle/>
          <a:p>
            <a:r>
              <a:rPr lang="en-US" sz="2400" dirty="0" smtClean="0"/>
              <a:t>Coral is very  ____________________ .</a:t>
            </a:r>
            <a:endParaRPr lang="en-AU" sz="2400" dirty="0"/>
          </a:p>
        </p:txBody>
      </p:sp>
      <p:sp>
        <p:nvSpPr>
          <p:cNvPr id="12" name="TextBox 11"/>
          <p:cNvSpPr txBox="1"/>
          <p:nvPr/>
        </p:nvSpPr>
        <p:spPr>
          <a:xfrm>
            <a:off x="5243186" y="4841345"/>
            <a:ext cx="1390702" cy="400110"/>
          </a:xfrm>
          <a:prstGeom prst="rect">
            <a:avLst/>
          </a:prstGeom>
          <a:noFill/>
          <a:ln>
            <a:solidFill>
              <a:schemeClr val="tx1"/>
            </a:solidFill>
          </a:ln>
        </p:spPr>
        <p:txBody>
          <a:bodyPr wrap="none" rtlCol="0">
            <a:spAutoFit/>
          </a:bodyPr>
          <a:lstStyle/>
          <a:p>
            <a:r>
              <a:rPr lang="en-US" sz="2000" dirty="0" smtClean="0"/>
              <a:t>flat / spikey</a:t>
            </a:r>
            <a:endParaRPr lang="en-AU" sz="2000" dirty="0"/>
          </a:p>
        </p:txBody>
      </p:sp>
      <p:sp>
        <p:nvSpPr>
          <p:cNvPr id="28" name="TextBox 27"/>
          <p:cNvSpPr txBox="1"/>
          <p:nvPr/>
        </p:nvSpPr>
        <p:spPr>
          <a:xfrm>
            <a:off x="214247" y="3033057"/>
            <a:ext cx="7855420" cy="461665"/>
          </a:xfrm>
          <a:prstGeom prst="rect">
            <a:avLst/>
          </a:prstGeom>
          <a:noFill/>
        </p:spPr>
        <p:txBody>
          <a:bodyPr wrap="none" rtlCol="0">
            <a:spAutoFit/>
          </a:bodyPr>
          <a:lstStyle/>
          <a:p>
            <a:r>
              <a:rPr lang="en-US" sz="2400" dirty="0" smtClean="0"/>
              <a:t>It is part of the ___________________                            family .</a:t>
            </a:r>
            <a:endParaRPr lang="en-AU" sz="2400" dirty="0"/>
          </a:p>
        </p:txBody>
      </p:sp>
      <p:sp>
        <p:nvSpPr>
          <p:cNvPr id="29" name="TextBox 28"/>
          <p:cNvSpPr txBox="1"/>
          <p:nvPr/>
        </p:nvSpPr>
        <p:spPr>
          <a:xfrm>
            <a:off x="5327797" y="2986803"/>
            <a:ext cx="1469633" cy="400110"/>
          </a:xfrm>
          <a:prstGeom prst="rect">
            <a:avLst/>
          </a:prstGeom>
          <a:noFill/>
          <a:ln>
            <a:solidFill>
              <a:schemeClr val="tx1"/>
            </a:solidFill>
          </a:ln>
        </p:spPr>
        <p:txBody>
          <a:bodyPr wrap="none" rtlCol="0">
            <a:spAutoFit/>
          </a:bodyPr>
          <a:lstStyle/>
          <a:p>
            <a:r>
              <a:rPr lang="en-US" sz="2000" dirty="0" smtClean="0"/>
              <a:t>flora / fauna</a:t>
            </a:r>
            <a:endParaRPr lang="en-AU" sz="2000" dirty="0"/>
          </a:p>
        </p:txBody>
      </p:sp>
      <p:sp>
        <p:nvSpPr>
          <p:cNvPr id="30" name="TextBox 29"/>
          <p:cNvSpPr txBox="1"/>
          <p:nvPr/>
        </p:nvSpPr>
        <p:spPr>
          <a:xfrm>
            <a:off x="214247" y="6179787"/>
            <a:ext cx="6558270" cy="461665"/>
          </a:xfrm>
          <a:prstGeom prst="rect">
            <a:avLst/>
          </a:prstGeom>
          <a:noFill/>
        </p:spPr>
        <p:txBody>
          <a:bodyPr wrap="none" rtlCol="0">
            <a:spAutoFit/>
          </a:bodyPr>
          <a:lstStyle/>
          <a:p>
            <a:r>
              <a:rPr lang="en-US" sz="2400" dirty="0" smtClean="0"/>
              <a:t>Coral is found under the ____________________ .</a:t>
            </a:r>
            <a:endParaRPr lang="en-AU" sz="2400" dirty="0"/>
          </a:p>
        </p:txBody>
      </p:sp>
      <p:sp>
        <p:nvSpPr>
          <p:cNvPr id="31" name="TextBox 30"/>
          <p:cNvSpPr txBox="1"/>
          <p:nvPr/>
        </p:nvSpPr>
        <p:spPr>
          <a:xfrm>
            <a:off x="6689159" y="6210564"/>
            <a:ext cx="1204176" cy="400110"/>
          </a:xfrm>
          <a:prstGeom prst="rect">
            <a:avLst/>
          </a:prstGeom>
          <a:noFill/>
          <a:ln>
            <a:solidFill>
              <a:schemeClr val="tx1"/>
            </a:solidFill>
          </a:ln>
        </p:spPr>
        <p:txBody>
          <a:bodyPr wrap="none" rtlCol="0">
            <a:spAutoFit/>
          </a:bodyPr>
          <a:lstStyle/>
          <a:p>
            <a:r>
              <a:rPr lang="en-US" sz="2000" dirty="0" smtClean="0"/>
              <a:t>land / sea</a:t>
            </a:r>
            <a:endParaRPr lang="en-AU" sz="2000" dirty="0"/>
          </a:p>
        </p:txBody>
      </p:sp>
      <p:pic>
        <p:nvPicPr>
          <p:cNvPr id="35" name="Picture 3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97430" y="3998348"/>
            <a:ext cx="1485866" cy="1304662"/>
          </a:xfrm>
          <a:prstGeom prst="rect">
            <a:avLst/>
          </a:prstGeom>
          <a:ln>
            <a:solidFill>
              <a:schemeClr val="tx1"/>
            </a:solidFill>
          </a:ln>
        </p:spPr>
      </p:pic>
      <p:pic>
        <p:nvPicPr>
          <p:cNvPr id="36" name="Picture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0776" y="1047289"/>
            <a:ext cx="1355844" cy="1162152"/>
          </a:xfrm>
          <a:prstGeom prst="rect">
            <a:avLst/>
          </a:prstGeom>
          <a:ln>
            <a:solidFill>
              <a:schemeClr val="tx1"/>
            </a:solidFill>
          </a:ln>
        </p:spPr>
      </p:pic>
      <p:pic>
        <p:nvPicPr>
          <p:cNvPr id="41" name="Picture 4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9667" y="5972626"/>
            <a:ext cx="1428764" cy="702237"/>
          </a:xfrm>
          <a:prstGeom prst="rect">
            <a:avLst/>
          </a:prstGeom>
          <a:ln>
            <a:solidFill>
              <a:schemeClr val="tx1"/>
            </a:solidFill>
          </a:ln>
        </p:spPr>
      </p:pic>
      <p:grpSp>
        <p:nvGrpSpPr>
          <p:cNvPr id="42" name="Group 41"/>
          <p:cNvGrpSpPr/>
          <p:nvPr/>
        </p:nvGrpSpPr>
        <p:grpSpPr>
          <a:xfrm>
            <a:off x="8168431" y="1837667"/>
            <a:ext cx="914400" cy="1702831"/>
            <a:chOff x="10626437" y="161638"/>
            <a:chExt cx="914400" cy="1702831"/>
          </a:xfrm>
        </p:grpSpPr>
        <p:pic>
          <p:nvPicPr>
            <p:cNvPr id="43" name="Picture 4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26437" y="161638"/>
              <a:ext cx="914400" cy="1333500"/>
            </a:xfrm>
            <a:prstGeom prst="rect">
              <a:avLst/>
            </a:prstGeom>
            <a:ln>
              <a:solidFill>
                <a:schemeClr val="tx1"/>
              </a:solidFill>
            </a:ln>
          </p:spPr>
        </p:pic>
        <p:sp>
          <p:nvSpPr>
            <p:cNvPr id="44" name="TextBox 43"/>
            <p:cNvSpPr txBox="1"/>
            <p:nvPr/>
          </p:nvSpPr>
          <p:spPr>
            <a:xfrm>
              <a:off x="10626437" y="1495137"/>
              <a:ext cx="914400" cy="369332"/>
            </a:xfrm>
            <a:prstGeom prst="rect">
              <a:avLst/>
            </a:prstGeom>
            <a:solidFill>
              <a:srgbClr val="FFFF00"/>
            </a:solidFill>
            <a:ln>
              <a:solidFill>
                <a:schemeClr val="tx1"/>
              </a:solidFill>
            </a:ln>
          </p:spPr>
          <p:txBody>
            <a:bodyPr wrap="square" rtlCol="0">
              <a:spAutoFit/>
            </a:bodyPr>
            <a:lstStyle/>
            <a:p>
              <a:pPr algn="ctr"/>
              <a:r>
                <a:rPr lang="en-US" dirty="0" smtClean="0"/>
                <a:t>Flora</a:t>
              </a:r>
              <a:endParaRPr lang="en-AU" dirty="0"/>
            </a:p>
          </p:txBody>
        </p:sp>
      </p:grpSp>
    </p:spTree>
    <p:extLst>
      <p:ext uri="{BB962C8B-B14F-4D97-AF65-F5344CB8AC3E}">
        <p14:creationId xmlns:p14="http://schemas.microsoft.com/office/powerpoint/2010/main" val="210555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500"/>
                                        <p:tgtEl>
                                          <p:spTgt spid="36"/>
                                        </p:tgtEl>
                                      </p:cBhvr>
                                    </p:animEffec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2000"/>
                                        <p:tgtEl>
                                          <p:spTgt spid="42"/>
                                        </p:tgtEl>
                                      </p:cBhvr>
                                    </p:animEffect>
                                    <p:anim calcmode="lin" valueType="num">
                                      <p:cBhvr>
                                        <p:cTn id="22" dur="2000" fill="hold"/>
                                        <p:tgtEl>
                                          <p:spTgt spid="42"/>
                                        </p:tgtEl>
                                        <p:attrNameLst>
                                          <p:attrName>ppt_w</p:attrName>
                                        </p:attrNameLst>
                                      </p:cBhvr>
                                      <p:tavLst>
                                        <p:tav tm="0" fmla="#ppt_w*sin(2.5*pi*$)">
                                          <p:val>
                                            <p:fltVal val="0"/>
                                          </p:val>
                                        </p:tav>
                                        <p:tav tm="100000">
                                          <p:val>
                                            <p:fltVal val="1"/>
                                          </p:val>
                                        </p:tav>
                                      </p:tavLst>
                                    </p:anim>
                                    <p:anim calcmode="lin" valueType="num">
                                      <p:cBhvr>
                                        <p:cTn id="23" dur="20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228134" y="95251"/>
            <a:ext cx="1774482" cy="1191953"/>
            <a:chOff x="460916" y="327102"/>
            <a:chExt cx="6564352" cy="4992591"/>
          </a:xfrm>
        </p:grpSpPr>
        <p:grpSp>
          <p:nvGrpSpPr>
            <p:cNvPr id="26" name="Group 25"/>
            <p:cNvGrpSpPr/>
            <p:nvPr/>
          </p:nvGrpSpPr>
          <p:grpSpPr>
            <a:xfrm>
              <a:off x="460916" y="327102"/>
              <a:ext cx="6564352" cy="4992591"/>
              <a:chOff x="2819400" y="2819400"/>
              <a:chExt cx="3540098" cy="3236305"/>
            </a:xfrm>
          </p:grpSpPr>
          <p:sp>
            <p:nvSpPr>
              <p:cNvPr id="29" name="Text Box 7"/>
              <p:cNvSpPr txBox="1">
                <a:spLocks noChangeArrowheads="1"/>
              </p:cNvSpPr>
              <p:nvPr/>
            </p:nvSpPr>
            <p:spPr bwMode="auto">
              <a:xfrm>
                <a:off x="2819400" y="2819400"/>
                <a:ext cx="3540098" cy="3048001"/>
              </a:xfrm>
              <a:prstGeom prst="rect">
                <a:avLst/>
              </a:prstGeom>
              <a:solidFill>
                <a:srgbClr val="FFFFFF"/>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solidFill>
                    <a:srgbClr val="000000"/>
                  </a:solidFill>
                </a:endParaRPr>
              </a:p>
            </p:txBody>
          </p:sp>
          <p:sp>
            <p:nvSpPr>
              <p:cNvPr id="30" name="Text Box 7"/>
              <p:cNvSpPr txBox="1">
                <a:spLocks noChangeArrowheads="1"/>
              </p:cNvSpPr>
              <p:nvPr/>
            </p:nvSpPr>
            <p:spPr bwMode="auto">
              <a:xfrm>
                <a:off x="2819400" y="5410199"/>
                <a:ext cx="3540098" cy="645506"/>
              </a:xfrm>
              <a:prstGeom prst="rect">
                <a:avLst/>
              </a:prstGeom>
              <a:solidFill>
                <a:srgbClr val="FFFF99"/>
              </a:solidFill>
              <a:ln w="317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600" dirty="0" smtClean="0">
                    <a:solidFill>
                      <a:srgbClr val="000000"/>
                    </a:solidFill>
                    <a:latin typeface="Comic Sans MS" panose="030F0702030302020204" pitchFamily="66" charset="0"/>
                  </a:rPr>
                  <a:t>2. read book</a:t>
                </a:r>
                <a:endParaRPr lang="en-GB" altLang="en-US" sz="1600" dirty="0">
                  <a:solidFill>
                    <a:srgbClr val="000000"/>
                  </a:solidFill>
                  <a:latin typeface="Comic Sans MS" panose="030F0702030302020204" pitchFamily="66" charset="0"/>
                </a:endParaRPr>
              </a:p>
            </p:txBody>
          </p:sp>
        </p:grpSp>
        <p:pic>
          <p:nvPicPr>
            <p:cNvPr id="27" name="Picture 26"/>
            <p:cNvPicPr>
              <a:picLocks noChangeAspect="1"/>
            </p:cNvPicPr>
            <p:nvPr/>
          </p:nvPicPr>
          <p:blipFill>
            <a:blip r:embed="rId2" cstate="email">
              <a:extLst>
                <a:ext uri="{BEBA8EAE-BF5A-486C-A8C5-ECC9F3942E4B}">
                  <a14:imgProps xmlns:a14="http://schemas.microsoft.com/office/drawing/2010/main">
                    <a14:imgLayer r:embed="rId3">
                      <a14:imgEffect>
                        <a14:backgroundRemoval t="917" b="100000" l="0" r="100000"/>
                      </a14:imgEffect>
                    </a14:imgLayer>
                  </a14:imgProps>
                </a:ext>
                <a:ext uri="{28A0092B-C50C-407E-A947-70E740481C1C}">
                  <a14:useLocalDpi xmlns:a14="http://schemas.microsoft.com/office/drawing/2010/main"/>
                </a:ext>
              </a:extLst>
            </a:blip>
            <a:stretch>
              <a:fillRect/>
            </a:stretch>
          </p:blipFill>
          <p:spPr>
            <a:xfrm>
              <a:off x="630924" y="1142387"/>
              <a:ext cx="2847474" cy="1423737"/>
            </a:xfrm>
            <a:prstGeom prst="rect">
              <a:avLst/>
            </a:prstGeom>
          </p:spPr>
        </p:pic>
        <p:pic>
          <p:nvPicPr>
            <p:cNvPr id="28" name="Picture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78398" y="1432882"/>
              <a:ext cx="3320716" cy="2490537"/>
            </a:xfrm>
            <a:prstGeom prst="rect">
              <a:avLst/>
            </a:prstGeom>
          </p:spPr>
        </p:pic>
      </p:grpSp>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67595" y="2476549"/>
            <a:ext cx="3244850" cy="1622425"/>
          </a:xfrm>
          <a:prstGeom prst="rect">
            <a:avLst/>
          </a:prstGeom>
          <a:ln>
            <a:solidFill>
              <a:schemeClr val="tx1"/>
            </a:solidFill>
          </a:ln>
        </p:spPr>
      </p:pic>
      <p:sp>
        <p:nvSpPr>
          <p:cNvPr id="9" name="TextBox 8"/>
          <p:cNvSpPr txBox="1"/>
          <p:nvPr/>
        </p:nvSpPr>
        <p:spPr>
          <a:xfrm>
            <a:off x="8812527" y="4420293"/>
            <a:ext cx="2800350" cy="1200329"/>
          </a:xfrm>
          <a:prstGeom prst="rect">
            <a:avLst/>
          </a:prstGeom>
          <a:solidFill>
            <a:srgbClr val="F7FB5B"/>
          </a:solidFill>
          <a:ln>
            <a:solidFill>
              <a:schemeClr val="tx1"/>
            </a:solidFill>
          </a:ln>
        </p:spPr>
        <p:txBody>
          <a:bodyPr wrap="square" rtlCol="0">
            <a:spAutoFit/>
          </a:bodyPr>
          <a:lstStyle/>
          <a:p>
            <a:r>
              <a:rPr lang="en-US" sz="3600" dirty="0" smtClean="0"/>
              <a:t>Earth has 5 oceans.</a:t>
            </a:r>
            <a:endParaRPr lang="en-AU" sz="3600" dirty="0"/>
          </a:p>
        </p:txBody>
      </p:sp>
      <p:sp>
        <p:nvSpPr>
          <p:cNvPr id="5" name="Title 1"/>
          <p:cNvSpPr>
            <a:spLocks noGrp="1"/>
          </p:cNvSpPr>
          <p:nvPr>
            <p:ph type="title"/>
          </p:nvPr>
        </p:nvSpPr>
        <p:spPr>
          <a:xfrm>
            <a:off x="2091459" y="95251"/>
            <a:ext cx="7945582" cy="819150"/>
          </a:xfrm>
          <a:solidFill>
            <a:srgbClr val="FFFF00"/>
          </a:solidFill>
        </p:spPr>
        <p:txBody>
          <a:bodyPr/>
          <a:lstStyle/>
          <a:p>
            <a:pPr algn="ctr"/>
            <a:r>
              <a:rPr lang="en-US" dirty="0" smtClean="0"/>
              <a:t>World Map</a:t>
            </a:r>
            <a:endParaRPr lang="en-AU" dirty="0"/>
          </a:p>
        </p:txBody>
      </p:sp>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292345" y="1034466"/>
            <a:ext cx="4657725" cy="4435929"/>
          </a:xfrm>
          <a:prstGeom prst="rect">
            <a:avLst/>
          </a:prstGeom>
          <a:ln w="76200">
            <a:solidFill>
              <a:schemeClr val="bg1"/>
            </a:solidFill>
          </a:ln>
        </p:spPr>
      </p:pic>
      <p:sp>
        <p:nvSpPr>
          <p:cNvPr id="7" name="TextBox 6"/>
          <p:cNvSpPr txBox="1"/>
          <p:nvPr/>
        </p:nvSpPr>
        <p:spPr>
          <a:xfrm>
            <a:off x="3320094" y="5906622"/>
            <a:ext cx="2857500" cy="707886"/>
          </a:xfrm>
          <a:prstGeom prst="rect">
            <a:avLst/>
          </a:prstGeom>
          <a:solidFill>
            <a:srgbClr val="F7FB5B"/>
          </a:solidFill>
          <a:ln>
            <a:solidFill>
              <a:schemeClr val="tx1"/>
            </a:solidFill>
          </a:ln>
        </p:spPr>
        <p:txBody>
          <a:bodyPr wrap="square" rtlCol="0">
            <a:spAutoFit/>
          </a:bodyPr>
          <a:lstStyle/>
          <a:p>
            <a:pPr algn="ctr"/>
            <a:r>
              <a:rPr lang="en-US" sz="4000" dirty="0" smtClean="0"/>
              <a:t>This is Earth</a:t>
            </a:r>
            <a:endParaRPr lang="en-AU" sz="4000" dirty="0"/>
          </a:p>
        </p:txBody>
      </p:sp>
      <p:pic>
        <p:nvPicPr>
          <p:cNvPr id="4" name="Picture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4607" y="914401"/>
            <a:ext cx="11918373" cy="5943599"/>
          </a:xfrm>
          <a:prstGeom prst="rect">
            <a:avLst/>
          </a:prstGeom>
        </p:spPr>
      </p:pic>
      <p:sp>
        <p:nvSpPr>
          <p:cNvPr id="11" name="Oval 10"/>
          <p:cNvSpPr/>
          <p:nvPr/>
        </p:nvSpPr>
        <p:spPr>
          <a:xfrm>
            <a:off x="3643107" y="2243218"/>
            <a:ext cx="2211473" cy="1945023"/>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5106276" y="300844"/>
            <a:ext cx="3525106" cy="1945023"/>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86155" y="2761263"/>
            <a:ext cx="2211473" cy="1945023"/>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p:cNvSpPr/>
          <p:nvPr/>
        </p:nvSpPr>
        <p:spPr>
          <a:xfrm>
            <a:off x="5348027" y="4431480"/>
            <a:ext cx="3030984" cy="1945023"/>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p:cNvSpPr/>
          <p:nvPr/>
        </p:nvSpPr>
        <p:spPr>
          <a:xfrm>
            <a:off x="7158294" y="2890742"/>
            <a:ext cx="2211473" cy="1945023"/>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5032" y="3093604"/>
            <a:ext cx="1428764" cy="702237"/>
          </a:xfrm>
          <a:prstGeom prst="rect">
            <a:avLst/>
          </a:prstGeom>
          <a:ln>
            <a:solidFill>
              <a:schemeClr val="tx1"/>
            </a:solidFill>
          </a:ln>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78007" y="2558099"/>
            <a:ext cx="1428764" cy="702237"/>
          </a:xfrm>
          <a:prstGeom prst="rect">
            <a:avLst/>
          </a:prstGeom>
          <a:ln>
            <a:solidFill>
              <a:schemeClr val="tx1"/>
            </a:solidFill>
          </a:ln>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35688" y="1300460"/>
            <a:ext cx="1428764" cy="702237"/>
          </a:xfrm>
          <a:prstGeom prst="rect">
            <a:avLst/>
          </a:prstGeom>
          <a:ln>
            <a:solidFill>
              <a:schemeClr val="tx1"/>
            </a:solidFill>
          </a:ln>
        </p:spPr>
      </p:pic>
      <p:pic>
        <p:nvPicPr>
          <p:cNvPr id="22" name="Picture 2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8783" y="4768760"/>
            <a:ext cx="1428764" cy="702237"/>
          </a:xfrm>
          <a:prstGeom prst="rect">
            <a:avLst/>
          </a:prstGeom>
          <a:ln>
            <a:solidFill>
              <a:schemeClr val="tx1"/>
            </a:solidFill>
          </a:ln>
        </p:spPr>
      </p:pic>
      <p:pic>
        <p:nvPicPr>
          <p:cNvPr id="23" name="Picture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66431" y="3382657"/>
            <a:ext cx="1428764" cy="702237"/>
          </a:xfrm>
          <a:prstGeom prst="rect">
            <a:avLst/>
          </a:prstGeom>
          <a:ln>
            <a:solidFill>
              <a:schemeClr val="tx1"/>
            </a:solidFill>
          </a:ln>
        </p:spPr>
      </p:pic>
    </p:spTree>
    <p:extLst>
      <p:ext uri="{BB962C8B-B14F-4D97-AF65-F5344CB8AC3E}">
        <p14:creationId xmlns:p14="http://schemas.microsoft.com/office/powerpoint/2010/main" val="128314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par>
                                <p:cTn id="46" presetID="22" presetClass="entr" presetSubtype="4"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90071" y="307087"/>
            <a:ext cx="2584497" cy="584775"/>
          </a:xfrm>
          <a:prstGeom prst="rect">
            <a:avLst/>
          </a:prstGeom>
          <a:solidFill>
            <a:srgbClr val="FFFF00"/>
          </a:solidFill>
          <a:ln>
            <a:solidFill>
              <a:schemeClr val="tx1"/>
            </a:solidFill>
          </a:ln>
        </p:spPr>
        <p:txBody>
          <a:bodyPr wrap="square" rtlCol="0">
            <a:spAutoFit/>
          </a:bodyPr>
          <a:lstStyle/>
          <a:p>
            <a:pPr algn="ctr"/>
            <a:r>
              <a:rPr lang="en-AU" sz="3200" dirty="0" smtClean="0">
                <a:latin typeface="Comic Sans MS" panose="030F0702030302020204" pitchFamily="66" charset="0"/>
              </a:rPr>
              <a:t>Coral</a:t>
            </a:r>
            <a:endParaRPr lang="en-AU" sz="3200" dirty="0">
              <a:latin typeface="Comic Sans MS" panose="030F0702030302020204" pitchFamily="66" charset="0"/>
            </a:endParaRPr>
          </a:p>
        </p:txBody>
      </p:sp>
      <p:sp>
        <p:nvSpPr>
          <p:cNvPr id="9" name="TextBox 8"/>
          <p:cNvSpPr txBox="1"/>
          <p:nvPr/>
        </p:nvSpPr>
        <p:spPr>
          <a:xfrm>
            <a:off x="12773234" y="712623"/>
            <a:ext cx="3448050" cy="1200329"/>
          </a:xfrm>
          <a:prstGeom prst="rect">
            <a:avLst/>
          </a:prstGeom>
          <a:noFill/>
          <a:ln>
            <a:solidFill>
              <a:schemeClr val="tx1"/>
            </a:solidFill>
          </a:ln>
        </p:spPr>
        <p:txBody>
          <a:bodyPr wrap="square" numCol="2" rtlCol="0">
            <a:spAutoFit/>
          </a:bodyPr>
          <a:lstStyle/>
          <a:p>
            <a:r>
              <a:rPr lang="en-US" b="1" u="sng" dirty="0" smtClean="0">
                <a:latin typeface="Comic Sans MS" panose="030F0702030302020204" pitchFamily="66" charset="0"/>
              </a:rPr>
              <a:t> Word Bank                                                                         </a:t>
            </a:r>
            <a:endParaRPr lang="en-AU" b="1" u="sng" dirty="0" smtClean="0">
              <a:latin typeface="Comic Sans MS" panose="030F0702030302020204" pitchFamily="66" charset="0"/>
            </a:endParaRPr>
          </a:p>
          <a:p>
            <a:r>
              <a:rPr lang="en-US" dirty="0">
                <a:latin typeface="Comic Sans MS" panose="030F0702030302020204" pitchFamily="66" charset="0"/>
              </a:rPr>
              <a:t>o</a:t>
            </a:r>
            <a:r>
              <a:rPr lang="en-US" dirty="0" smtClean="0">
                <a:latin typeface="Comic Sans MS" panose="030F0702030302020204" pitchFamily="66" charset="0"/>
              </a:rPr>
              <a:t>ctopus</a:t>
            </a:r>
          </a:p>
          <a:p>
            <a:r>
              <a:rPr lang="en-US" dirty="0">
                <a:latin typeface="Comic Sans MS" panose="030F0702030302020204" pitchFamily="66" charset="0"/>
              </a:rPr>
              <a:t>s</a:t>
            </a:r>
            <a:r>
              <a:rPr lang="en-US" dirty="0" smtClean="0">
                <a:latin typeface="Comic Sans MS" panose="030F0702030302020204" pitchFamily="66" charset="0"/>
              </a:rPr>
              <a:t>eaweed</a:t>
            </a:r>
          </a:p>
          <a:p>
            <a:r>
              <a:rPr lang="en-US" dirty="0">
                <a:latin typeface="Comic Sans MS" panose="030F0702030302020204" pitchFamily="66" charset="0"/>
              </a:rPr>
              <a:t>p</a:t>
            </a:r>
            <a:r>
              <a:rPr lang="en-US" dirty="0" smtClean="0">
                <a:latin typeface="Comic Sans MS" panose="030F0702030302020204" pitchFamily="66" charset="0"/>
              </a:rPr>
              <a:t>uffer fish</a:t>
            </a:r>
          </a:p>
          <a:p>
            <a:endParaRPr lang="en-US" dirty="0">
              <a:latin typeface="Comic Sans MS" panose="030F0702030302020204" pitchFamily="66" charset="0"/>
            </a:endParaRPr>
          </a:p>
          <a:p>
            <a:r>
              <a:rPr lang="en-US" dirty="0" smtClean="0">
                <a:latin typeface="Comic Sans MS" panose="030F0702030302020204" pitchFamily="66" charset="0"/>
              </a:rPr>
              <a:t>coral</a:t>
            </a:r>
          </a:p>
          <a:p>
            <a:r>
              <a:rPr lang="en-US" dirty="0">
                <a:latin typeface="Comic Sans MS" panose="030F0702030302020204" pitchFamily="66" charset="0"/>
              </a:rPr>
              <a:t>h</a:t>
            </a:r>
            <a:r>
              <a:rPr lang="en-US" dirty="0" smtClean="0">
                <a:latin typeface="Comic Sans MS" panose="030F0702030302020204" pitchFamily="66" charset="0"/>
              </a:rPr>
              <a:t>ermit crab</a:t>
            </a:r>
          </a:p>
          <a:p>
            <a:r>
              <a:rPr lang="en-US" dirty="0">
                <a:latin typeface="Comic Sans MS" panose="030F0702030302020204" pitchFamily="66" charset="0"/>
              </a:rPr>
              <a:t>a</a:t>
            </a:r>
            <a:r>
              <a:rPr lang="en-US" dirty="0" smtClean="0">
                <a:latin typeface="Comic Sans MS" panose="030F0702030302020204" pitchFamily="66" charset="0"/>
              </a:rPr>
              <a:t>lgae</a:t>
            </a:r>
          </a:p>
        </p:txBody>
      </p:sp>
      <p:sp>
        <p:nvSpPr>
          <p:cNvPr id="8" name="TextBox 7"/>
          <p:cNvSpPr txBox="1"/>
          <p:nvPr/>
        </p:nvSpPr>
        <p:spPr>
          <a:xfrm>
            <a:off x="214247" y="1712829"/>
            <a:ext cx="4073679" cy="461665"/>
          </a:xfrm>
          <a:prstGeom prst="rect">
            <a:avLst/>
          </a:prstGeom>
          <a:noFill/>
        </p:spPr>
        <p:txBody>
          <a:bodyPr wrap="none" rtlCol="0">
            <a:spAutoFit/>
          </a:bodyPr>
          <a:lstStyle/>
          <a:p>
            <a:r>
              <a:rPr lang="en-US" sz="2400" dirty="0" smtClean="0"/>
              <a:t>Coral is __________________ .</a:t>
            </a:r>
            <a:endParaRPr lang="en-AU" sz="2400" dirty="0"/>
          </a:p>
        </p:txBody>
      </p:sp>
      <p:sp>
        <p:nvSpPr>
          <p:cNvPr id="10" name="TextBox 9"/>
          <p:cNvSpPr txBox="1"/>
          <p:nvPr/>
        </p:nvSpPr>
        <p:spPr>
          <a:xfrm>
            <a:off x="9910614" y="1079590"/>
            <a:ext cx="1860766" cy="646331"/>
          </a:xfrm>
          <a:prstGeom prst="rect">
            <a:avLst/>
          </a:prstGeom>
          <a:noFill/>
          <a:ln>
            <a:solidFill>
              <a:schemeClr val="tx1"/>
            </a:solidFill>
          </a:ln>
        </p:spPr>
        <p:txBody>
          <a:bodyPr wrap="none" rtlCol="0">
            <a:spAutoFit/>
          </a:bodyPr>
          <a:lstStyle/>
          <a:p>
            <a:r>
              <a:rPr lang="en-US" sz="3600" dirty="0" err="1" smtClean="0"/>
              <a:t>colourful</a:t>
            </a:r>
            <a:endParaRPr lang="en-AU" sz="3600" dirty="0"/>
          </a:p>
        </p:txBody>
      </p:sp>
      <p:sp>
        <p:nvSpPr>
          <p:cNvPr id="11" name="TextBox 10"/>
          <p:cNvSpPr txBox="1"/>
          <p:nvPr/>
        </p:nvSpPr>
        <p:spPr>
          <a:xfrm>
            <a:off x="240481" y="4859559"/>
            <a:ext cx="5057988" cy="461665"/>
          </a:xfrm>
          <a:prstGeom prst="rect">
            <a:avLst/>
          </a:prstGeom>
          <a:noFill/>
        </p:spPr>
        <p:txBody>
          <a:bodyPr wrap="none" rtlCol="0">
            <a:spAutoFit/>
          </a:bodyPr>
          <a:lstStyle/>
          <a:p>
            <a:r>
              <a:rPr lang="en-US" sz="2400" dirty="0" smtClean="0"/>
              <a:t>Coral is very  ____________________ .</a:t>
            </a:r>
            <a:endParaRPr lang="en-AU" sz="2400" dirty="0"/>
          </a:p>
        </p:txBody>
      </p:sp>
      <p:sp>
        <p:nvSpPr>
          <p:cNvPr id="12" name="TextBox 11"/>
          <p:cNvSpPr txBox="1"/>
          <p:nvPr/>
        </p:nvSpPr>
        <p:spPr>
          <a:xfrm>
            <a:off x="9910614" y="3900180"/>
            <a:ext cx="802336" cy="646331"/>
          </a:xfrm>
          <a:prstGeom prst="rect">
            <a:avLst/>
          </a:prstGeom>
          <a:noFill/>
          <a:ln>
            <a:solidFill>
              <a:schemeClr val="tx1"/>
            </a:solidFill>
          </a:ln>
        </p:spPr>
        <p:txBody>
          <a:bodyPr wrap="none" rtlCol="0">
            <a:spAutoFit/>
          </a:bodyPr>
          <a:lstStyle/>
          <a:p>
            <a:r>
              <a:rPr lang="en-US" sz="3600" dirty="0" smtClean="0"/>
              <a:t>flat</a:t>
            </a:r>
            <a:endParaRPr lang="en-AU" sz="3600" dirty="0"/>
          </a:p>
        </p:txBody>
      </p:sp>
      <p:sp>
        <p:nvSpPr>
          <p:cNvPr id="28" name="TextBox 27"/>
          <p:cNvSpPr txBox="1"/>
          <p:nvPr/>
        </p:nvSpPr>
        <p:spPr>
          <a:xfrm>
            <a:off x="214247" y="3033057"/>
            <a:ext cx="5771516" cy="461665"/>
          </a:xfrm>
          <a:prstGeom prst="rect">
            <a:avLst/>
          </a:prstGeom>
          <a:noFill/>
        </p:spPr>
        <p:txBody>
          <a:bodyPr wrap="none" rtlCol="0">
            <a:spAutoFit/>
          </a:bodyPr>
          <a:lstStyle/>
          <a:p>
            <a:r>
              <a:rPr lang="en-US" sz="2400" dirty="0" smtClean="0"/>
              <a:t>It is part of the _________________ family .</a:t>
            </a:r>
            <a:endParaRPr lang="en-AU" sz="2400" dirty="0"/>
          </a:p>
        </p:txBody>
      </p:sp>
      <p:sp>
        <p:nvSpPr>
          <p:cNvPr id="29" name="TextBox 28"/>
          <p:cNvSpPr txBox="1"/>
          <p:nvPr/>
        </p:nvSpPr>
        <p:spPr>
          <a:xfrm>
            <a:off x="9931740" y="3202005"/>
            <a:ext cx="1047210" cy="646331"/>
          </a:xfrm>
          <a:prstGeom prst="rect">
            <a:avLst/>
          </a:prstGeom>
          <a:noFill/>
          <a:ln>
            <a:solidFill>
              <a:schemeClr val="tx1"/>
            </a:solidFill>
          </a:ln>
        </p:spPr>
        <p:txBody>
          <a:bodyPr wrap="none" rtlCol="0">
            <a:spAutoFit/>
          </a:bodyPr>
          <a:lstStyle/>
          <a:p>
            <a:r>
              <a:rPr lang="en-US" sz="3600" dirty="0" smtClean="0"/>
              <a:t>flora</a:t>
            </a:r>
            <a:endParaRPr lang="en-AU" sz="3600" dirty="0"/>
          </a:p>
        </p:txBody>
      </p:sp>
      <p:sp>
        <p:nvSpPr>
          <p:cNvPr id="30" name="TextBox 29"/>
          <p:cNvSpPr txBox="1"/>
          <p:nvPr/>
        </p:nvSpPr>
        <p:spPr>
          <a:xfrm>
            <a:off x="214247" y="6179787"/>
            <a:ext cx="6558270" cy="461665"/>
          </a:xfrm>
          <a:prstGeom prst="rect">
            <a:avLst/>
          </a:prstGeom>
          <a:noFill/>
        </p:spPr>
        <p:txBody>
          <a:bodyPr wrap="none" rtlCol="0">
            <a:spAutoFit/>
          </a:bodyPr>
          <a:lstStyle/>
          <a:p>
            <a:r>
              <a:rPr lang="en-US" sz="2400" dirty="0" smtClean="0"/>
              <a:t>Coral is found under the ____________________ .</a:t>
            </a:r>
            <a:endParaRPr lang="en-AU" sz="2400" dirty="0"/>
          </a:p>
        </p:txBody>
      </p:sp>
      <p:sp>
        <p:nvSpPr>
          <p:cNvPr id="31" name="TextBox 30"/>
          <p:cNvSpPr txBox="1"/>
          <p:nvPr/>
        </p:nvSpPr>
        <p:spPr>
          <a:xfrm>
            <a:off x="9942035" y="5210290"/>
            <a:ext cx="995785" cy="646331"/>
          </a:xfrm>
          <a:prstGeom prst="rect">
            <a:avLst/>
          </a:prstGeom>
          <a:noFill/>
          <a:ln>
            <a:solidFill>
              <a:schemeClr val="tx1"/>
            </a:solidFill>
          </a:ln>
        </p:spPr>
        <p:txBody>
          <a:bodyPr wrap="none" rtlCol="0">
            <a:spAutoFit/>
          </a:bodyPr>
          <a:lstStyle/>
          <a:p>
            <a:r>
              <a:rPr lang="en-US" sz="3600" dirty="0" smtClean="0"/>
              <a:t>land</a:t>
            </a:r>
            <a:endParaRPr lang="en-AU" sz="3600" dirty="0"/>
          </a:p>
        </p:txBody>
      </p:sp>
      <p:pic>
        <p:nvPicPr>
          <p:cNvPr id="35" name="Picture 3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98469" y="3998348"/>
            <a:ext cx="1485866" cy="1304662"/>
          </a:xfrm>
          <a:prstGeom prst="rect">
            <a:avLst/>
          </a:prstGeom>
          <a:ln>
            <a:solidFill>
              <a:schemeClr val="tx1"/>
            </a:solidFill>
          </a:ln>
        </p:spPr>
      </p:pic>
      <p:pic>
        <p:nvPicPr>
          <p:cNvPr id="36" name="Picture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7926" y="1002818"/>
            <a:ext cx="1355844" cy="1162152"/>
          </a:xfrm>
          <a:prstGeom prst="rect">
            <a:avLst/>
          </a:prstGeom>
          <a:ln>
            <a:solidFill>
              <a:schemeClr val="tx1"/>
            </a:solidFill>
          </a:ln>
        </p:spPr>
      </p:pic>
      <p:pic>
        <p:nvPicPr>
          <p:cNvPr id="41" name="Picture 4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52679" y="5941484"/>
            <a:ext cx="1428764" cy="702237"/>
          </a:xfrm>
          <a:prstGeom prst="rect">
            <a:avLst/>
          </a:prstGeom>
          <a:ln>
            <a:solidFill>
              <a:schemeClr val="tx1"/>
            </a:solidFill>
          </a:ln>
        </p:spPr>
      </p:pic>
      <p:grpSp>
        <p:nvGrpSpPr>
          <p:cNvPr id="42" name="Group 41"/>
          <p:cNvGrpSpPr/>
          <p:nvPr/>
        </p:nvGrpSpPr>
        <p:grpSpPr>
          <a:xfrm>
            <a:off x="6038272" y="1868506"/>
            <a:ext cx="914400" cy="1702831"/>
            <a:chOff x="10626437" y="161638"/>
            <a:chExt cx="914400" cy="1702831"/>
          </a:xfrm>
        </p:grpSpPr>
        <p:pic>
          <p:nvPicPr>
            <p:cNvPr id="43" name="Picture 4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26437" y="161638"/>
              <a:ext cx="914400" cy="1333500"/>
            </a:xfrm>
            <a:prstGeom prst="rect">
              <a:avLst/>
            </a:prstGeom>
            <a:ln>
              <a:solidFill>
                <a:schemeClr val="tx1"/>
              </a:solidFill>
            </a:ln>
          </p:spPr>
        </p:pic>
        <p:sp>
          <p:nvSpPr>
            <p:cNvPr id="44" name="TextBox 43"/>
            <p:cNvSpPr txBox="1"/>
            <p:nvPr/>
          </p:nvSpPr>
          <p:spPr>
            <a:xfrm>
              <a:off x="10626437" y="1495137"/>
              <a:ext cx="914400" cy="369332"/>
            </a:xfrm>
            <a:prstGeom prst="rect">
              <a:avLst/>
            </a:prstGeom>
            <a:solidFill>
              <a:srgbClr val="FFFF00"/>
            </a:solidFill>
            <a:ln>
              <a:solidFill>
                <a:schemeClr val="tx1"/>
              </a:solidFill>
            </a:ln>
          </p:spPr>
          <p:txBody>
            <a:bodyPr wrap="square" rtlCol="0">
              <a:spAutoFit/>
            </a:bodyPr>
            <a:lstStyle/>
            <a:p>
              <a:pPr algn="ctr"/>
              <a:r>
                <a:rPr lang="en-US" dirty="0" smtClean="0"/>
                <a:t>Flora</a:t>
              </a:r>
              <a:endParaRPr lang="en-AU" dirty="0"/>
            </a:p>
          </p:txBody>
        </p:sp>
      </p:grpSp>
      <p:cxnSp>
        <p:nvCxnSpPr>
          <p:cNvPr id="3" name="Straight Connector 2"/>
          <p:cNvCxnSpPr/>
          <p:nvPr/>
        </p:nvCxnSpPr>
        <p:spPr>
          <a:xfrm>
            <a:off x="9690935" y="0"/>
            <a:ext cx="0" cy="68580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928003" y="2503830"/>
            <a:ext cx="1243225" cy="646331"/>
          </a:xfrm>
          <a:prstGeom prst="rect">
            <a:avLst/>
          </a:prstGeom>
          <a:noFill/>
          <a:ln>
            <a:solidFill>
              <a:schemeClr val="tx1"/>
            </a:solidFill>
          </a:ln>
        </p:spPr>
        <p:txBody>
          <a:bodyPr wrap="none" rtlCol="0">
            <a:spAutoFit/>
          </a:bodyPr>
          <a:lstStyle/>
          <a:p>
            <a:r>
              <a:rPr lang="en-US" sz="3600" dirty="0" smtClean="0"/>
              <a:t>fauna</a:t>
            </a:r>
            <a:endParaRPr lang="en-AU" sz="3600" dirty="0"/>
          </a:p>
        </p:txBody>
      </p:sp>
      <p:sp>
        <p:nvSpPr>
          <p:cNvPr id="23" name="TextBox 22"/>
          <p:cNvSpPr txBox="1"/>
          <p:nvPr/>
        </p:nvSpPr>
        <p:spPr>
          <a:xfrm>
            <a:off x="9910614" y="1805655"/>
            <a:ext cx="1159292" cy="646331"/>
          </a:xfrm>
          <a:prstGeom prst="rect">
            <a:avLst/>
          </a:prstGeom>
          <a:noFill/>
          <a:ln>
            <a:solidFill>
              <a:schemeClr val="tx1"/>
            </a:solidFill>
          </a:ln>
        </p:spPr>
        <p:txBody>
          <a:bodyPr wrap="none" rtlCol="0">
            <a:spAutoFit/>
          </a:bodyPr>
          <a:lstStyle/>
          <a:p>
            <a:r>
              <a:rPr lang="en-US" sz="3600" dirty="0" smtClean="0"/>
              <a:t>black</a:t>
            </a:r>
            <a:endParaRPr lang="en-AU" sz="3600" dirty="0"/>
          </a:p>
        </p:txBody>
      </p:sp>
      <p:sp>
        <p:nvSpPr>
          <p:cNvPr id="24" name="TextBox 23"/>
          <p:cNvSpPr txBox="1"/>
          <p:nvPr/>
        </p:nvSpPr>
        <p:spPr>
          <a:xfrm>
            <a:off x="9931740" y="4568477"/>
            <a:ext cx="1343445" cy="646331"/>
          </a:xfrm>
          <a:prstGeom prst="rect">
            <a:avLst/>
          </a:prstGeom>
          <a:noFill/>
          <a:ln>
            <a:solidFill>
              <a:schemeClr val="tx1"/>
            </a:solidFill>
          </a:ln>
        </p:spPr>
        <p:txBody>
          <a:bodyPr wrap="none" rtlCol="0">
            <a:spAutoFit/>
          </a:bodyPr>
          <a:lstStyle/>
          <a:p>
            <a:r>
              <a:rPr lang="en-US" sz="3600" dirty="0" smtClean="0"/>
              <a:t>spikey</a:t>
            </a:r>
            <a:endParaRPr lang="en-AU" sz="3600" dirty="0"/>
          </a:p>
        </p:txBody>
      </p:sp>
      <p:sp>
        <p:nvSpPr>
          <p:cNvPr id="25" name="TextBox 24"/>
          <p:cNvSpPr txBox="1"/>
          <p:nvPr/>
        </p:nvSpPr>
        <p:spPr>
          <a:xfrm>
            <a:off x="9942035" y="5856621"/>
            <a:ext cx="816249" cy="646331"/>
          </a:xfrm>
          <a:prstGeom prst="rect">
            <a:avLst/>
          </a:prstGeom>
          <a:noFill/>
          <a:ln>
            <a:solidFill>
              <a:schemeClr val="tx1"/>
            </a:solidFill>
          </a:ln>
        </p:spPr>
        <p:txBody>
          <a:bodyPr wrap="none" rtlCol="0">
            <a:spAutoFit/>
          </a:bodyPr>
          <a:lstStyle/>
          <a:p>
            <a:r>
              <a:rPr lang="en-US" sz="3600" dirty="0" smtClean="0"/>
              <a:t>sea</a:t>
            </a:r>
            <a:endParaRPr lang="en-AU" sz="3600" dirty="0"/>
          </a:p>
        </p:txBody>
      </p:sp>
      <p:sp>
        <p:nvSpPr>
          <p:cNvPr id="26" name="TextBox 25"/>
          <p:cNvSpPr txBox="1"/>
          <p:nvPr/>
        </p:nvSpPr>
        <p:spPr>
          <a:xfrm>
            <a:off x="1613195" y="1389663"/>
            <a:ext cx="1860766" cy="646331"/>
          </a:xfrm>
          <a:prstGeom prst="rect">
            <a:avLst/>
          </a:prstGeom>
          <a:noFill/>
          <a:ln>
            <a:solidFill>
              <a:schemeClr val="tx1"/>
            </a:solidFill>
          </a:ln>
        </p:spPr>
        <p:txBody>
          <a:bodyPr wrap="none" rtlCol="0">
            <a:spAutoFit/>
          </a:bodyPr>
          <a:lstStyle/>
          <a:p>
            <a:r>
              <a:rPr lang="en-US" sz="3600" dirty="0" err="1" smtClean="0"/>
              <a:t>colourful</a:t>
            </a:r>
            <a:endParaRPr lang="en-AU" sz="3600" dirty="0"/>
          </a:p>
        </p:txBody>
      </p:sp>
      <p:sp>
        <p:nvSpPr>
          <p:cNvPr id="27" name="TextBox 26"/>
          <p:cNvSpPr txBox="1"/>
          <p:nvPr/>
        </p:nvSpPr>
        <p:spPr>
          <a:xfrm>
            <a:off x="2884271" y="2722453"/>
            <a:ext cx="1047210" cy="646331"/>
          </a:xfrm>
          <a:prstGeom prst="rect">
            <a:avLst/>
          </a:prstGeom>
          <a:noFill/>
          <a:ln>
            <a:solidFill>
              <a:schemeClr val="tx1"/>
            </a:solidFill>
          </a:ln>
        </p:spPr>
        <p:txBody>
          <a:bodyPr wrap="none" rtlCol="0">
            <a:spAutoFit/>
          </a:bodyPr>
          <a:lstStyle/>
          <a:p>
            <a:r>
              <a:rPr lang="en-US" sz="3600" dirty="0" smtClean="0"/>
              <a:t>flora</a:t>
            </a:r>
            <a:endParaRPr lang="en-AU" sz="3600" dirty="0"/>
          </a:p>
        </p:txBody>
      </p:sp>
      <p:sp>
        <p:nvSpPr>
          <p:cNvPr id="32" name="TextBox 31"/>
          <p:cNvSpPr txBox="1"/>
          <p:nvPr/>
        </p:nvSpPr>
        <p:spPr>
          <a:xfrm>
            <a:off x="2668978" y="4475989"/>
            <a:ext cx="1343445" cy="646331"/>
          </a:xfrm>
          <a:prstGeom prst="rect">
            <a:avLst/>
          </a:prstGeom>
          <a:noFill/>
          <a:ln>
            <a:solidFill>
              <a:schemeClr val="tx1"/>
            </a:solidFill>
          </a:ln>
        </p:spPr>
        <p:txBody>
          <a:bodyPr wrap="none" rtlCol="0">
            <a:spAutoFit/>
          </a:bodyPr>
          <a:lstStyle/>
          <a:p>
            <a:r>
              <a:rPr lang="en-US" sz="3600" dirty="0" smtClean="0"/>
              <a:t>spikey</a:t>
            </a:r>
            <a:endParaRPr lang="en-AU" sz="3600" dirty="0"/>
          </a:p>
        </p:txBody>
      </p:sp>
      <p:sp>
        <p:nvSpPr>
          <p:cNvPr id="33" name="TextBox 32"/>
          <p:cNvSpPr txBox="1"/>
          <p:nvPr/>
        </p:nvSpPr>
        <p:spPr>
          <a:xfrm>
            <a:off x="4303627" y="5777240"/>
            <a:ext cx="816249" cy="646331"/>
          </a:xfrm>
          <a:prstGeom prst="rect">
            <a:avLst/>
          </a:prstGeom>
          <a:noFill/>
          <a:ln>
            <a:solidFill>
              <a:schemeClr val="tx1"/>
            </a:solidFill>
          </a:ln>
        </p:spPr>
        <p:txBody>
          <a:bodyPr wrap="none" rtlCol="0">
            <a:spAutoFit/>
          </a:bodyPr>
          <a:lstStyle/>
          <a:p>
            <a:r>
              <a:rPr lang="en-US" sz="3600" dirty="0" smtClean="0"/>
              <a:t>sea</a:t>
            </a:r>
            <a:endParaRPr lang="en-AU" sz="3600" dirty="0"/>
          </a:p>
        </p:txBody>
      </p:sp>
    </p:spTree>
    <p:extLst>
      <p:ext uri="{BB962C8B-B14F-4D97-AF65-F5344CB8AC3E}">
        <p14:creationId xmlns:p14="http://schemas.microsoft.com/office/powerpoint/2010/main" val="3622050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500"/>
                                        <p:tgtEl>
                                          <p:spTgt spid="36"/>
                                        </p:tgtEl>
                                      </p:cBhvr>
                                    </p:animEffec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2000"/>
                                        <p:tgtEl>
                                          <p:spTgt spid="42"/>
                                        </p:tgtEl>
                                      </p:cBhvr>
                                    </p:animEffect>
                                    <p:anim calcmode="lin" valueType="num">
                                      <p:cBhvr>
                                        <p:cTn id="22" dur="2000" fill="hold"/>
                                        <p:tgtEl>
                                          <p:spTgt spid="42"/>
                                        </p:tgtEl>
                                        <p:attrNameLst>
                                          <p:attrName>ppt_w</p:attrName>
                                        </p:attrNameLst>
                                      </p:cBhvr>
                                      <p:tavLst>
                                        <p:tav tm="0" fmla="#ppt_w*sin(2.5*pi*$)">
                                          <p:val>
                                            <p:fltVal val="0"/>
                                          </p:val>
                                        </p:tav>
                                        <p:tav tm="100000">
                                          <p:val>
                                            <p:fltVal val="1"/>
                                          </p:val>
                                        </p:tav>
                                      </p:tavLst>
                                    </p:anim>
                                    <p:anim calcmode="lin" valueType="num">
                                      <p:cBhvr>
                                        <p:cTn id="23" dur="20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953" y="116576"/>
            <a:ext cx="10515600" cy="511175"/>
          </a:xfrm>
          <a:solidFill>
            <a:schemeClr val="bg1"/>
          </a:solidFill>
          <a:ln>
            <a:noFill/>
          </a:ln>
        </p:spPr>
        <p:txBody>
          <a:bodyPr>
            <a:noAutofit/>
          </a:bodyPr>
          <a:lstStyle/>
          <a:p>
            <a:pPr algn="ctr"/>
            <a:r>
              <a:rPr lang="en-US" sz="3600" dirty="0" smtClean="0"/>
              <a:t>Blue Planet</a:t>
            </a:r>
            <a:endParaRPr lang="en-AU" sz="3600" dirty="0"/>
          </a:p>
        </p:txBody>
      </p:sp>
      <p:grpSp>
        <p:nvGrpSpPr>
          <p:cNvPr id="18" name="Group 17"/>
          <p:cNvGrpSpPr/>
          <p:nvPr/>
        </p:nvGrpSpPr>
        <p:grpSpPr>
          <a:xfrm>
            <a:off x="64810" y="2860805"/>
            <a:ext cx="2123856" cy="1533092"/>
            <a:chOff x="64809" y="1795716"/>
            <a:chExt cx="2433762" cy="1702831"/>
          </a:xfrm>
        </p:grpSpPr>
        <p:grpSp>
          <p:nvGrpSpPr>
            <p:cNvPr id="4" name="Group 3"/>
            <p:cNvGrpSpPr/>
            <p:nvPr/>
          </p:nvGrpSpPr>
          <p:grpSpPr>
            <a:xfrm>
              <a:off x="1584171" y="1795716"/>
              <a:ext cx="914400" cy="1702831"/>
              <a:chOff x="10626437" y="161638"/>
              <a:chExt cx="914400" cy="1702831"/>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26437" y="161638"/>
                <a:ext cx="914400" cy="1333500"/>
              </a:xfrm>
              <a:prstGeom prst="rect">
                <a:avLst/>
              </a:prstGeom>
              <a:ln>
                <a:solidFill>
                  <a:schemeClr val="tx1"/>
                </a:solidFill>
              </a:ln>
            </p:spPr>
          </p:pic>
          <p:sp>
            <p:nvSpPr>
              <p:cNvPr id="6" name="TextBox 5"/>
              <p:cNvSpPr txBox="1"/>
              <p:nvPr/>
            </p:nvSpPr>
            <p:spPr>
              <a:xfrm>
                <a:off x="10626437" y="1495137"/>
                <a:ext cx="914400" cy="369332"/>
              </a:xfrm>
              <a:prstGeom prst="rect">
                <a:avLst/>
              </a:prstGeom>
              <a:solidFill>
                <a:srgbClr val="FFFF00"/>
              </a:solidFill>
              <a:ln>
                <a:solidFill>
                  <a:schemeClr val="tx1"/>
                </a:solidFill>
              </a:ln>
            </p:spPr>
            <p:txBody>
              <a:bodyPr wrap="square" rtlCol="0">
                <a:spAutoFit/>
              </a:bodyPr>
              <a:lstStyle/>
              <a:p>
                <a:pPr algn="ctr"/>
                <a:r>
                  <a:rPr lang="en-US" dirty="0" smtClean="0"/>
                  <a:t>Flora</a:t>
                </a:r>
                <a:endParaRPr lang="en-AU" dirty="0"/>
              </a:p>
            </p:txBody>
          </p:sp>
        </p:gr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09" y="2340907"/>
              <a:ext cx="1404474" cy="702237"/>
            </a:xfrm>
            <a:prstGeom prst="rect">
              <a:avLst/>
            </a:prstGeom>
            <a:ln>
              <a:solidFill>
                <a:schemeClr val="tx1"/>
              </a:solidFill>
            </a:ln>
          </p:spPr>
        </p:pic>
      </p:grpSp>
      <p:grpSp>
        <p:nvGrpSpPr>
          <p:cNvPr id="19" name="Group 18"/>
          <p:cNvGrpSpPr/>
          <p:nvPr/>
        </p:nvGrpSpPr>
        <p:grpSpPr>
          <a:xfrm>
            <a:off x="104865" y="5257800"/>
            <a:ext cx="2448374" cy="1273059"/>
            <a:chOff x="104864" y="5072372"/>
            <a:chExt cx="2810812" cy="1458487"/>
          </a:xfrm>
        </p:grpSpPr>
        <p:grpSp>
          <p:nvGrpSpPr>
            <p:cNvPr id="7" name="Group 6"/>
            <p:cNvGrpSpPr/>
            <p:nvPr/>
          </p:nvGrpSpPr>
          <p:grpSpPr>
            <a:xfrm>
              <a:off x="1588500" y="5072372"/>
              <a:ext cx="1327176" cy="1458487"/>
              <a:chOff x="10432473" y="280637"/>
              <a:chExt cx="1327176" cy="1458487"/>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432473" y="280637"/>
                <a:ext cx="1327176" cy="1089155"/>
              </a:xfrm>
              <a:prstGeom prst="rect">
                <a:avLst/>
              </a:prstGeom>
              <a:ln>
                <a:solidFill>
                  <a:schemeClr val="tx1"/>
                </a:solidFill>
              </a:ln>
            </p:spPr>
          </p:pic>
          <p:sp>
            <p:nvSpPr>
              <p:cNvPr id="9" name="TextBox 8"/>
              <p:cNvSpPr txBox="1"/>
              <p:nvPr/>
            </p:nvSpPr>
            <p:spPr>
              <a:xfrm flipH="1">
                <a:off x="10432473" y="1369792"/>
                <a:ext cx="1327176" cy="369332"/>
              </a:xfrm>
              <a:prstGeom prst="rect">
                <a:avLst/>
              </a:prstGeom>
              <a:solidFill>
                <a:srgbClr val="FFFF00"/>
              </a:solidFill>
              <a:ln>
                <a:solidFill>
                  <a:schemeClr val="tx1"/>
                </a:solidFill>
              </a:ln>
            </p:spPr>
            <p:txBody>
              <a:bodyPr wrap="square" rtlCol="0">
                <a:spAutoFit/>
              </a:bodyPr>
              <a:lstStyle/>
              <a:p>
                <a:pPr algn="ctr"/>
                <a:r>
                  <a:rPr lang="en-US" dirty="0" smtClean="0"/>
                  <a:t>fauna</a:t>
                </a:r>
                <a:endParaRPr lang="en-AU" dirty="0"/>
              </a:p>
            </p:txBody>
          </p:sp>
        </p:gr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864" y="5459290"/>
              <a:ext cx="1404474" cy="702237"/>
            </a:xfrm>
            <a:prstGeom prst="rect">
              <a:avLst/>
            </a:prstGeom>
            <a:ln>
              <a:solidFill>
                <a:schemeClr val="tx1"/>
              </a:solidFill>
            </a:ln>
          </p:spPr>
        </p:pic>
      </p:grpSp>
      <p:sp>
        <p:nvSpPr>
          <p:cNvPr id="23" name="TextBox 22"/>
          <p:cNvSpPr txBox="1"/>
          <p:nvPr/>
        </p:nvSpPr>
        <p:spPr>
          <a:xfrm flipH="1">
            <a:off x="-24297" y="2499841"/>
            <a:ext cx="9555481" cy="369332"/>
          </a:xfrm>
          <a:prstGeom prst="rect">
            <a:avLst/>
          </a:prstGeom>
          <a:noFill/>
        </p:spPr>
        <p:txBody>
          <a:bodyPr wrap="square" rtlCol="0">
            <a:spAutoFit/>
          </a:bodyPr>
          <a:lstStyle/>
          <a:p>
            <a:r>
              <a:rPr lang="en-US" dirty="0" smtClean="0"/>
              <a:t>In the ocean, there are many types of Flora… </a:t>
            </a:r>
            <a:endParaRPr lang="en-AU" dirty="0"/>
          </a:p>
        </p:txBody>
      </p:sp>
      <p:sp>
        <p:nvSpPr>
          <p:cNvPr id="24" name="TextBox 23"/>
          <p:cNvSpPr txBox="1"/>
          <p:nvPr/>
        </p:nvSpPr>
        <p:spPr>
          <a:xfrm flipH="1">
            <a:off x="-24298" y="4866775"/>
            <a:ext cx="9555481" cy="369332"/>
          </a:xfrm>
          <a:prstGeom prst="rect">
            <a:avLst/>
          </a:prstGeom>
          <a:noFill/>
        </p:spPr>
        <p:txBody>
          <a:bodyPr wrap="square" rtlCol="0">
            <a:spAutoFit/>
          </a:bodyPr>
          <a:lstStyle/>
          <a:p>
            <a:r>
              <a:rPr lang="en-US" dirty="0" smtClean="0"/>
              <a:t>In the ocean, there are many types of Fauna… </a:t>
            </a:r>
            <a:endParaRPr lang="en-AU" dirty="0"/>
          </a:p>
        </p:txBody>
      </p:sp>
      <p:sp>
        <p:nvSpPr>
          <p:cNvPr id="25" name="TextBox 24"/>
          <p:cNvSpPr txBox="1"/>
          <p:nvPr/>
        </p:nvSpPr>
        <p:spPr>
          <a:xfrm flipH="1">
            <a:off x="0" y="748104"/>
            <a:ext cx="9555481" cy="369332"/>
          </a:xfrm>
          <a:prstGeom prst="rect">
            <a:avLst/>
          </a:prstGeom>
          <a:noFill/>
        </p:spPr>
        <p:txBody>
          <a:bodyPr wrap="square" rtlCol="0">
            <a:spAutoFit/>
          </a:bodyPr>
          <a:lstStyle/>
          <a:p>
            <a:r>
              <a:rPr lang="en-US" dirty="0" smtClean="0"/>
              <a:t>How many oceans are there on  the earth?</a:t>
            </a:r>
            <a:endParaRPr lang="en-AU" dirty="0"/>
          </a:p>
        </p:txBody>
      </p:sp>
      <p:pic>
        <p:nvPicPr>
          <p:cNvPr id="26" name="Picture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15" y="1455107"/>
            <a:ext cx="1428764" cy="702237"/>
          </a:xfrm>
          <a:prstGeom prst="rect">
            <a:avLst/>
          </a:prstGeom>
          <a:ln>
            <a:solidFill>
              <a:schemeClr val="tx1"/>
            </a:solidFill>
          </a:ln>
        </p:spPr>
      </p:pic>
      <p:pic>
        <p:nvPicPr>
          <p:cNvPr id="27" name="Picture 2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79499" y="1273424"/>
            <a:ext cx="883920" cy="883920"/>
          </a:xfrm>
          <a:prstGeom prst="rect">
            <a:avLst/>
          </a:prstGeom>
        </p:spPr>
      </p:pic>
      <p:sp>
        <p:nvSpPr>
          <p:cNvPr id="31" name="TextBox 30"/>
          <p:cNvSpPr txBox="1"/>
          <p:nvPr/>
        </p:nvSpPr>
        <p:spPr>
          <a:xfrm>
            <a:off x="8008729" y="1543497"/>
            <a:ext cx="3448050" cy="1200329"/>
          </a:xfrm>
          <a:prstGeom prst="rect">
            <a:avLst/>
          </a:prstGeom>
          <a:noFill/>
          <a:ln>
            <a:solidFill>
              <a:schemeClr val="tx1"/>
            </a:solidFill>
          </a:ln>
        </p:spPr>
        <p:txBody>
          <a:bodyPr wrap="square" numCol="2" rtlCol="0">
            <a:spAutoFit/>
          </a:bodyPr>
          <a:lstStyle/>
          <a:p>
            <a:r>
              <a:rPr lang="en-US" b="1" u="sng" dirty="0" smtClean="0">
                <a:latin typeface="Comic Sans MS" panose="030F0702030302020204" pitchFamily="66" charset="0"/>
              </a:rPr>
              <a:t> Word Bank                                                                         </a:t>
            </a:r>
            <a:endParaRPr lang="en-AU" b="1" u="sng" dirty="0" smtClean="0">
              <a:latin typeface="Comic Sans MS" panose="030F0702030302020204" pitchFamily="66" charset="0"/>
            </a:endParaRPr>
          </a:p>
          <a:p>
            <a:r>
              <a:rPr lang="en-US" dirty="0">
                <a:latin typeface="Comic Sans MS" panose="030F0702030302020204" pitchFamily="66" charset="0"/>
              </a:rPr>
              <a:t>o</a:t>
            </a:r>
            <a:r>
              <a:rPr lang="en-US" dirty="0" smtClean="0">
                <a:latin typeface="Comic Sans MS" panose="030F0702030302020204" pitchFamily="66" charset="0"/>
              </a:rPr>
              <a:t>ctopus</a:t>
            </a:r>
          </a:p>
          <a:p>
            <a:r>
              <a:rPr lang="en-US" dirty="0">
                <a:latin typeface="Comic Sans MS" panose="030F0702030302020204" pitchFamily="66" charset="0"/>
              </a:rPr>
              <a:t>s</a:t>
            </a:r>
            <a:r>
              <a:rPr lang="en-US" dirty="0" smtClean="0">
                <a:latin typeface="Comic Sans MS" panose="030F0702030302020204" pitchFamily="66" charset="0"/>
              </a:rPr>
              <a:t>eaweed</a:t>
            </a:r>
          </a:p>
          <a:p>
            <a:r>
              <a:rPr lang="en-US" dirty="0">
                <a:latin typeface="Comic Sans MS" panose="030F0702030302020204" pitchFamily="66" charset="0"/>
              </a:rPr>
              <a:t>p</a:t>
            </a:r>
            <a:r>
              <a:rPr lang="en-US" dirty="0" smtClean="0">
                <a:latin typeface="Comic Sans MS" panose="030F0702030302020204" pitchFamily="66" charset="0"/>
              </a:rPr>
              <a:t>uffer fish</a:t>
            </a:r>
          </a:p>
          <a:p>
            <a:endParaRPr lang="en-US" dirty="0">
              <a:latin typeface="Comic Sans MS" panose="030F0702030302020204" pitchFamily="66" charset="0"/>
            </a:endParaRPr>
          </a:p>
          <a:p>
            <a:r>
              <a:rPr lang="en-US" dirty="0" smtClean="0">
                <a:latin typeface="Comic Sans MS" panose="030F0702030302020204" pitchFamily="66" charset="0"/>
              </a:rPr>
              <a:t>coral</a:t>
            </a:r>
          </a:p>
          <a:p>
            <a:r>
              <a:rPr lang="en-US" dirty="0">
                <a:latin typeface="Comic Sans MS" panose="030F0702030302020204" pitchFamily="66" charset="0"/>
              </a:rPr>
              <a:t>h</a:t>
            </a:r>
            <a:r>
              <a:rPr lang="en-US" dirty="0" smtClean="0">
                <a:latin typeface="Comic Sans MS" panose="030F0702030302020204" pitchFamily="66" charset="0"/>
              </a:rPr>
              <a:t>ermit crab</a:t>
            </a:r>
          </a:p>
          <a:p>
            <a:r>
              <a:rPr lang="en-US" dirty="0">
                <a:latin typeface="Comic Sans MS" panose="030F0702030302020204" pitchFamily="66" charset="0"/>
              </a:rPr>
              <a:t>a</a:t>
            </a:r>
            <a:r>
              <a:rPr lang="en-US" dirty="0" smtClean="0">
                <a:latin typeface="Comic Sans MS" panose="030F0702030302020204" pitchFamily="66" charset="0"/>
              </a:rPr>
              <a:t>lgae</a:t>
            </a:r>
          </a:p>
        </p:txBody>
      </p:sp>
      <p:cxnSp>
        <p:nvCxnSpPr>
          <p:cNvPr id="74" name="Straight Connector 73"/>
          <p:cNvCxnSpPr/>
          <p:nvPr/>
        </p:nvCxnSpPr>
        <p:spPr>
          <a:xfrm>
            <a:off x="2867624" y="4417962"/>
            <a:ext cx="2877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75753" y="4417962"/>
            <a:ext cx="2877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9314253" y="4425416"/>
            <a:ext cx="2877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867624" y="6459674"/>
            <a:ext cx="2877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75753" y="6459674"/>
            <a:ext cx="2877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314253" y="6467128"/>
            <a:ext cx="2877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553239" y="2157344"/>
            <a:ext cx="2877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227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953" y="116576"/>
            <a:ext cx="10515600" cy="511175"/>
          </a:xfrm>
          <a:solidFill>
            <a:schemeClr val="bg1"/>
          </a:solidFill>
          <a:ln>
            <a:noFill/>
          </a:ln>
        </p:spPr>
        <p:txBody>
          <a:bodyPr>
            <a:noAutofit/>
          </a:bodyPr>
          <a:lstStyle/>
          <a:p>
            <a:pPr algn="ctr"/>
            <a:r>
              <a:rPr lang="en-US" sz="3600" dirty="0" smtClean="0"/>
              <a:t>Blue Planet</a:t>
            </a:r>
            <a:endParaRPr lang="en-AU" sz="3600" dirty="0"/>
          </a:p>
        </p:txBody>
      </p:sp>
      <p:grpSp>
        <p:nvGrpSpPr>
          <p:cNvPr id="18" name="Group 17"/>
          <p:cNvGrpSpPr/>
          <p:nvPr/>
        </p:nvGrpSpPr>
        <p:grpSpPr>
          <a:xfrm>
            <a:off x="64810" y="2860805"/>
            <a:ext cx="2123856" cy="1533092"/>
            <a:chOff x="64809" y="1795716"/>
            <a:chExt cx="2433762" cy="1702831"/>
          </a:xfrm>
        </p:grpSpPr>
        <p:grpSp>
          <p:nvGrpSpPr>
            <p:cNvPr id="4" name="Group 3"/>
            <p:cNvGrpSpPr/>
            <p:nvPr/>
          </p:nvGrpSpPr>
          <p:grpSpPr>
            <a:xfrm>
              <a:off x="1584171" y="1795716"/>
              <a:ext cx="914400" cy="1702831"/>
              <a:chOff x="10626437" y="161638"/>
              <a:chExt cx="914400" cy="1702831"/>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26437" y="161638"/>
                <a:ext cx="914400" cy="1333500"/>
              </a:xfrm>
              <a:prstGeom prst="rect">
                <a:avLst/>
              </a:prstGeom>
              <a:ln>
                <a:solidFill>
                  <a:schemeClr val="tx1"/>
                </a:solidFill>
              </a:ln>
            </p:spPr>
          </p:pic>
          <p:sp>
            <p:nvSpPr>
              <p:cNvPr id="6" name="TextBox 5"/>
              <p:cNvSpPr txBox="1"/>
              <p:nvPr/>
            </p:nvSpPr>
            <p:spPr>
              <a:xfrm>
                <a:off x="10626437" y="1495137"/>
                <a:ext cx="914400" cy="369332"/>
              </a:xfrm>
              <a:prstGeom prst="rect">
                <a:avLst/>
              </a:prstGeom>
              <a:solidFill>
                <a:srgbClr val="FFFF00"/>
              </a:solidFill>
              <a:ln>
                <a:solidFill>
                  <a:schemeClr val="tx1"/>
                </a:solidFill>
              </a:ln>
            </p:spPr>
            <p:txBody>
              <a:bodyPr wrap="square" rtlCol="0">
                <a:spAutoFit/>
              </a:bodyPr>
              <a:lstStyle/>
              <a:p>
                <a:pPr algn="ctr"/>
                <a:r>
                  <a:rPr lang="en-US" dirty="0" smtClean="0"/>
                  <a:t>Flora</a:t>
                </a:r>
                <a:endParaRPr lang="en-AU" dirty="0"/>
              </a:p>
            </p:txBody>
          </p:sp>
        </p:gr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09" y="2340907"/>
              <a:ext cx="1404474" cy="702237"/>
            </a:xfrm>
            <a:prstGeom prst="rect">
              <a:avLst/>
            </a:prstGeom>
            <a:ln>
              <a:solidFill>
                <a:schemeClr val="tx1"/>
              </a:solidFill>
            </a:ln>
          </p:spPr>
        </p:pic>
      </p:grpSp>
      <p:grpSp>
        <p:nvGrpSpPr>
          <p:cNvPr id="19" name="Group 18"/>
          <p:cNvGrpSpPr/>
          <p:nvPr/>
        </p:nvGrpSpPr>
        <p:grpSpPr>
          <a:xfrm>
            <a:off x="104865" y="5257800"/>
            <a:ext cx="2448374" cy="1273059"/>
            <a:chOff x="104864" y="5072372"/>
            <a:chExt cx="2810812" cy="1458487"/>
          </a:xfrm>
        </p:grpSpPr>
        <p:grpSp>
          <p:nvGrpSpPr>
            <p:cNvPr id="7" name="Group 6"/>
            <p:cNvGrpSpPr/>
            <p:nvPr/>
          </p:nvGrpSpPr>
          <p:grpSpPr>
            <a:xfrm>
              <a:off x="1588500" y="5072372"/>
              <a:ext cx="1327176" cy="1458487"/>
              <a:chOff x="10432473" y="280637"/>
              <a:chExt cx="1327176" cy="1458487"/>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432473" y="280637"/>
                <a:ext cx="1327176" cy="1089155"/>
              </a:xfrm>
              <a:prstGeom prst="rect">
                <a:avLst/>
              </a:prstGeom>
              <a:ln>
                <a:solidFill>
                  <a:schemeClr val="tx1"/>
                </a:solidFill>
              </a:ln>
            </p:spPr>
          </p:pic>
          <p:sp>
            <p:nvSpPr>
              <p:cNvPr id="9" name="TextBox 8"/>
              <p:cNvSpPr txBox="1"/>
              <p:nvPr/>
            </p:nvSpPr>
            <p:spPr>
              <a:xfrm flipH="1">
                <a:off x="10432473" y="1369792"/>
                <a:ext cx="1327176" cy="369332"/>
              </a:xfrm>
              <a:prstGeom prst="rect">
                <a:avLst/>
              </a:prstGeom>
              <a:solidFill>
                <a:srgbClr val="FFFF00"/>
              </a:solidFill>
              <a:ln>
                <a:solidFill>
                  <a:schemeClr val="tx1"/>
                </a:solidFill>
              </a:ln>
            </p:spPr>
            <p:txBody>
              <a:bodyPr wrap="square" rtlCol="0">
                <a:spAutoFit/>
              </a:bodyPr>
              <a:lstStyle/>
              <a:p>
                <a:pPr algn="ctr"/>
                <a:r>
                  <a:rPr lang="en-US" dirty="0" smtClean="0"/>
                  <a:t>fauna</a:t>
                </a:r>
                <a:endParaRPr lang="en-AU" dirty="0"/>
              </a:p>
            </p:txBody>
          </p:sp>
        </p:gr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864" y="5459290"/>
              <a:ext cx="1404474" cy="702237"/>
            </a:xfrm>
            <a:prstGeom prst="rect">
              <a:avLst/>
            </a:prstGeom>
            <a:ln>
              <a:solidFill>
                <a:schemeClr val="tx1"/>
              </a:solidFill>
            </a:ln>
          </p:spPr>
        </p:pic>
      </p:grpSp>
      <p:cxnSp>
        <p:nvCxnSpPr>
          <p:cNvPr id="15" name="Straight Connector 14"/>
          <p:cNvCxnSpPr/>
          <p:nvPr/>
        </p:nvCxnSpPr>
        <p:spPr>
          <a:xfrm>
            <a:off x="2867624" y="4417962"/>
            <a:ext cx="2877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75753" y="4417962"/>
            <a:ext cx="2877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314253" y="4425416"/>
            <a:ext cx="2877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67624" y="6459674"/>
            <a:ext cx="2877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75753" y="6459674"/>
            <a:ext cx="2877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314253" y="6467128"/>
            <a:ext cx="2877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flipH="1">
            <a:off x="2855098" y="2481623"/>
            <a:ext cx="9555481" cy="369332"/>
          </a:xfrm>
          <a:prstGeom prst="rect">
            <a:avLst/>
          </a:prstGeom>
          <a:noFill/>
        </p:spPr>
        <p:txBody>
          <a:bodyPr wrap="square" rtlCol="0">
            <a:spAutoFit/>
          </a:bodyPr>
          <a:lstStyle/>
          <a:p>
            <a:r>
              <a:rPr lang="en-US" dirty="0" smtClean="0"/>
              <a:t>In the ocean, there ae many types of Flora… </a:t>
            </a:r>
            <a:endParaRPr lang="en-AU" dirty="0"/>
          </a:p>
        </p:txBody>
      </p:sp>
      <p:sp>
        <p:nvSpPr>
          <p:cNvPr id="24" name="TextBox 23"/>
          <p:cNvSpPr txBox="1"/>
          <p:nvPr/>
        </p:nvSpPr>
        <p:spPr>
          <a:xfrm flipH="1">
            <a:off x="2867624" y="4904954"/>
            <a:ext cx="9555481" cy="369332"/>
          </a:xfrm>
          <a:prstGeom prst="rect">
            <a:avLst/>
          </a:prstGeom>
          <a:noFill/>
        </p:spPr>
        <p:txBody>
          <a:bodyPr wrap="square" rtlCol="0">
            <a:spAutoFit/>
          </a:bodyPr>
          <a:lstStyle/>
          <a:p>
            <a:r>
              <a:rPr lang="en-US" dirty="0" smtClean="0"/>
              <a:t>In the ocean, there ae many types of Fauna… </a:t>
            </a:r>
            <a:endParaRPr lang="en-AU" dirty="0"/>
          </a:p>
        </p:txBody>
      </p:sp>
      <p:sp>
        <p:nvSpPr>
          <p:cNvPr id="25" name="TextBox 24"/>
          <p:cNvSpPr txBox="1"/>
          <p:nvPr/>
        </p:nvSpPr>
        <p:spPr>
          <a:xfrm flipH="1">
            <a:off x="2867624" y="730919"/>
            <a:ext cx="9555481" cy="369332"/>
          </a:xfrm>
          <a:prstGeom prst="rect">
            <a:avLst/>
          </a:prstGeom>
          <a:noFill/>
        </p:spPr>
        <p:txBody>
          <a:bodyPr wrap="square" rtlCol="0">
            <a:spAutoFit/>
          </a:bodyPr>
          <a:lstStyle/>
          <a:p>
            <a:r>
              <a:rPr lang="en-US" dirty="0" smtClean="0"/>
              <a:t>How many oceans are there on  the earth?</a:t>
            </a:r>
            <a:endParaRPr lang="en-AU" dirty="0"/>
          </a:p>
        </p:txBody>
      </p:sp>
      <p:pic>
        <p:nvPicPr>
          <p:cNvPr id="26" name="Picture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70" y="1208403"/>
            <a:ext cx="1428764" cy="702237"/>
          </a:xfrm>
          <a:prstGeom prst="rect">
            <a:avLst/>
          </a:prstGeom>
          <a:ln>
            <a:solidFill>
              <a:schemeClr val="tx1"/>
            </a:solidFill>
          </a:ln>
        </p:spPr>
      </p:pic>
      <p:pic>
        <p:nvPicPr>
          <p:cNvPr id="27" name="Picture 2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33257" y="1065862"/>
            <a:ext cx="883920" cy="883920"/>
          </a:xfrm>
          <a:prstGeom prst="rect">
            <a:avLst/>
          </a:prstGeom>
        </p:spPr>
      </p:pic>
      <p:cxnSp>
        <p:nvCxnSpPr>
          <p:cNvPr id="29" name="Straight Connector 28"/>
          <p:cNvCxnSpPr/>
          <p:nvPr/>
        </p:nvCxnSpPr>
        <p:spPr>
          <a:xfrm>
            <a:off x="3000974" y="1910640"/>
            <a:ext cx="2877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038600" y="1103740"/>
            <a:ext cx="912541" cy="1200329"/>
          </a:xfrm>
          <a:prstGeom prst="rect">
            <a:avLst/>
          </a:prstGeom>
          <a:noFill/>
        </p:spPr>
        <p:txBody>
          <a:bodyPr wrap="square" rtlCol="0">
            <a:spAutoFit/>
          </a:bodyPr>
          <a:lstStyle/>
          <a:p>
            <a:r>
              <a:rPr lang="en-US" sz="7200" dirty="0" smtClean="0">
                <a:latin typeface="NSWPrintDotted" panose="00000400000000000000" pitchFamily="2" charset="0"/>
              </a:rPr>
              <a:t>5</a:t>
            </a:r>
            <a:endParaRPr lang="en-AU" sz="7200" dirty="0">
              <a:latin typeface="NSWPrintDotted" panose="00000400000000000000" pitchFamily="2" charset="0"/>
            </a:endParaRPr>
          </a:p>
        </p:txBody>
      </p:sp>
      <p:sp>
        <p:nvSpPr>
          <p:cNvPr id="10" name="TextBox 9"/>
          <p:cNvSpPr txBox="1"/>
          <p:nvPr/>
        </p:nvSpPr>
        <p:spPr>
          <a:xfrm>
            <a:off x="2865379" y="3446709"/>
            <a:ext cx="3101365" cy="1446550"/>
          </a:xfrm>
          <a:prstGeom prst="rect">
            <a:avLst/>
          </a:prstGeom>
          <a:noFill/>
        </p:spPr>
        <p:txBody>
          <a:bodyPr wrap="square" rtlCol="0">
            <a:spAutoFit/>
          </a:bodyPr>
          <a:lstStyle/>
          <a:p>
            <a:r>
              <a:rPr lang="en-US" sz="8800" dirty="0" smtClean="0">
                <a:latin typeface="NSWPrintDotted" panose="00000400000000000000" pitchFamily="2" charset="0"/>
              </a:rPr>
              <a:t>seaweed</a:t>
            </a:r>
            <a:endParaRPr lang="en-AU" sz="8800" dirty="0">
              <a:latin typeface="NSWPrintDotted" panose="00000400000000000000" pitchFamily="2" charset="0"/>
            </a:endParaRPr>
          </a:p>
        </p:txBody>
      </p:sp>
      <p:sp>
        <p:nvSpPr>
          <p:cNvPr id="30" name="TextBox 29"/>
          <p:cNvSpPr txBox="1"/>
          <p:nvPr/>
        </p:nvSpPr>
        <p:spPr>
          <a:xfrm>
            <a:off x="6540907" y="3265329"/>
            <a:ext cx="2890273" cy="1569660"/>
          </a:xfrm>
          <a:prstGeom prst="rect">
            <a:avLst/>
          </a:prstGeom>
          <a:noFill/>
        </p:spPr>
        <p:txBody>
          <a:bodyPr wrap="square" rtlCol="0">
            <a:spAutoFit/>
          </a:bodyPr>
          <a:lstStyle/>
          <a:p>
            <a:r>
              <a:rPr lang="en-US" sz="9600" dirty="0" smtClean="0">
                <a:latin typeface="NSWPrintDotted" panose="00000400000000000000" pitchFamily="2" charset="0"/>
              </a:rPr>
              <a:t>coral</a:t>
            </a:r>
            <a:endParaRPr lang="en-AU" sz="9600" dirty="0">
              <a:latin typeface="NSWPrintDotted" panose="00000400000000000000" pitchFamily="2" charset="0"/>
            </a:endParaRPr>
          </a:p>
        </p:txBody>
      </p:sp>
      <p:sp>
        <p:nvSpPr>
          <p:cNvPr id="31" name="TextBox 30"/>
          <p:cNvSpPr txBox="1"/>
          <p:nvPr/>
        </p:nvSpPr>
        <p:spPr>
          <a:xfrm>
            <a:off x="9847217" y="3341034"/>
            <a:ext cx="2890273" cy="1569660"/>
          </a:xfrm>
          <a:prstGeom prst="rect">
            <a:avLst/>
          </a:prstGeom>
          <a:noFill/>
        </p:spPr>
        <p:txBody>
          <a:bodyPr wrap="square" rtlCol="0">
            <a:spAutoFit/>
          </a:bodyPr>
          <a:lstStyle/>
          <a:p>
            <a:r>
              <a:rPr lang="en-US" sz="9600" dirty="0" smtClean="0">
                <a:latin typeface="NSWPrintDotted" panose="00000400000000000000" pitchFamily="2" charset="0"/>
              </a:rPr>
              <a:t>algae</a:t>
            </a:r>
            <a:endParaRPr lang="en-AU" sz="9600" dirty="0">
              <a:latin typeface="NSWPrintDotted" panose="00000400000000000000" pitchFamily="2" charset="0"/>
            </a:endParaRPr>
          </a:p>
        </p:txBody>
      </p:sp>
      <p:sp>
        <p:nvSpPr>
          <p:cNvPr id="32" name="TextBox 31"/>
          <p:cNvSpPr txBox="1"/>
          <p:nvPr/>
        </p:nvSpPr>
        <p:spPr>
          <a:xfrm>
            <a:off x="3318059" y="5380250"/>
            <a:ext cx="3101365" cy="1569660"/>
          </a:xfrm>
          <a:prstGeom prst="rect">
            <a:avLst/>
          </a:prstGeom>
          <a:noFill/>
        </p:spPr>
        <p:txBody>
          <a:bodyPr wrap="square" rtlCol="0">
            <a:spAutoFit/>
          </a:bodyPr>
          <a:lstStyle/>
          <a:p>
            <a:r>
              <a:rPr lang="en-US" sz="9600" dirty="0" smtClean="0">
                <a:latin typeface="NSWPrintDotted" panose="00000400000000000000" pitchFamily="2" charset="0"/>
              </a:rPr>
              <a:t>crab</a:t>
            </a:r>
            <a:endParaRPr lang="en-AU" sz="9600" dirty="0">
              <a:latin typeface="NSWPrintDotted" panose="00000400000000000000" pitchFamily="2" charset="0"/>
            </a:endParaRPr>
          </a:p>
        </p:txBody>
      </p:sp>
      <p:sp>
        <p:nvSpPr>
          <p:cNvPr id="33" name="TextBox 32"/>
          <p:cNvSpPr txBox="1"/>
          <p:nvPr/>
        </p:nvSpPr>
        <p:spPr>
          <a:xfrm>
            <a:off x="6117858" y="5380250"/>
            <a:ext cx="3497962" cy="1569660"/>
          </a:xfrm>
          <a:prstGeom prst="rect">
            <a:avLst/>
          </a:prstGeom>
          <a:noFill/>
        </p:spPr>
        <p:txBody>
          <a:bodyPr wrap="square" rtlCol="0">
            <a:spAutoFit/>
          </a:bodyPr>
          <a:lstStyle/>
          <a:p>
            <a:r>
              <a:rPr lang="en-US" sz="9600" dirty="0" smtClean="0">
                <a:latin typeface="NSWPrintDotted" panose="00000400000000000000" pitchFamily="2" charset="0"/>
              </a:rPr>
              <a:t>octopus</a:t>
            </a:r>
            <a:endParaRPr lang="en-AU" sz="9600" dirty="0">
              <a:latin typeface="NSWPrintDotted" panose="00000400000000000000" pitchFamily="2" charset="0"/>
            </a:endParaRPr>
          </a:p>
        </p:txBody>
      </p:sp>
      <p:sp>
        <p:nvSpPr>
          <p:cNvPr id="34" name="TextBox 33"/>
          <p:cNvSpPr txBox="1"/>
          <p:nvPr/>
        </p:nvSpPr>
        <p:spPr>
          <a:xfrm>
            <a:off x="10202616" y="5344251"/>
            <a:ext cx="3101365" cy="1569660"/>
          </a:xfrm>
          <a:prstGeom prst="rect">
            <a:avLst/>
          </a:prstGeom>
          <a:noFill/>
        </p:spPr>
        <p:txBody>
          <a:bodyPr wrap="square" rtlCol="0">
            <a:spAutoFit/>
          </a:bodyPr>
          <a:lstStyle/>
          <a:p>
            <a:r>
              <a:rPr lang="en-US" sz="9600" dirty="0" smtClean="0">
                <a:latin typeface="NSWPrintDotted" panose="00000400000000000000" pitchFamily="2" charset="0"/>
              </a:rPr>
              <a:t>fish</a:t>
            </a:r>
            <a:endParaRPr lang="en-AU" sz="9600" dirty="0">
              <a:latin typeface="NSWPrintDotted" panose="00000400000000000000" pitchFamily="2" charset="0"/>
            </a:endParaRPr>
          </a:p>
        </p:txBody>
      </p:sp>
    </p:spTree>
    <p:extLst>
      <p:ext uri="{BB962C8B-B14F-4D97-AF65-F5344CB8AC3E}">
        <p14:creationId xmlns:p14="http://schemas.microsoft.com/office/powerpoint/2010/main" val="210142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437" y="845728"/>
            <a:ext cx="11918373" cy="5943599"/>
          </a:xfrm>
          <a:prstGeom prst="rect">
            <a:avLst/>
          </a:prstGeom>
        </p:spPr>
      </p:pic>
      <p:sp>
        <p:nvSpPr>
          <p:cNvPr id="5" name="Title 1"/>
          <p:cNvSpPr>
            <a:spLocks noGrp="1"/>
          </p:cNvSpPr>
          <p:nvPr>
            <p:ph type="title"/>
          </p:nvPr>
        </p:nvSpPr>
        <p:spPr>
          <a:xfrm>
            <a:off x="817953" y="116576"/>
            <a:ext cx="10515600" cy="511175"/>
          </a:xfrm>
          <a:solidFill>
            <a:schemeClr val="bg1"/>
          </a:solidFill>
          <a:ln>
            <a:noFill/>
          </a:ln>
        </p:spPr>
        <p:txBody>
          <a:bodyPr>
            <a:noAutofit/>
          </a:bodyPr>
          <a:lstStyle/>
          <a:p>
            <a:pPr algn="ctr"/>
            <a:r>
              <a:rPr lang="en-US" sz="3600" dirty="0" smtClean="0"/>
              <a:t>Blue Planet - Oceans</a:t>
            </a:r>
            <a:endParaRPr lang="en-AU" sz="3600" dirty="0"/>
          </a:p>
        </p:txBody>
      </p:sp>
      <p:sp>
        <p:nvSpPr>
          <p:cNvPr id="6" name="Rectangle 5"/>
          <p:cNvSpPr/>
          <p:nvPr/>
        </p:nvSpPr>
        <p:spPr>
          <a:xfrm>
            <a:off x="5314950" y="902878"/>
            <a:ext cx="3390900" cy="602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20037" y="4084228"/>
            <a:ext cx="1965963" cy="602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5314950" y="5532028"/>
            <a:ext cx="3390900" cy="6973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3390900" y="3482156"/>
            <a:ext cx="1924050" cy="602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6992042" y="4286020"/>
            <a:ext cx="2475808" cy="7431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9902187" y="3482156"/>
            <a:ext cx="1965963" cy="602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59130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7FB5B"/>
          </a:solidFill>
        </p:spPr>
        <p:txBody>
          <a:bodyPr/>
          <a:lstStyle/>
          <a:p>
            <a:r>
              <a:rPr lang="en-US" dirty="0" smtClean="0"/>
              <a:t>Australia is surrounded by…</a:t>
            </a:r>
            <a:endParaRPr lang="en-AU"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155" y="1772984"/>
            <a:ext cx="7143750" cy="5167312"/>
          </a:xfrm>
          <a:prstGeom prst="rect">
            <a:avLst/>
          </a:prstGeom>
        </p:spPr>
      </p:pic>
      <p:sp>
        <p:nvSpPr>
          <p:cNvPr id="5" name="Oval 4"/>
          <p:cNvSpPr/>
          <p:nvPr/>
        </p:nvSpPr>
        <p:spPr>
          <a:xfrm>
            <a:off x="-988356" y="2962484"/>
            <a:ext cx="2211473" cy="1945023"/>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10514763" y="2962483"/>
            <a:ext cx="2211473" cy="1945023"/>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0957" y="3568664"/>
            <a:ext cx="1404474" cy="702237"/>
          </a:xfrm>
          <a:prstGeom prst="rect">
            <a:avLst/>
          </a:prstGeom>
          <a:ln>
            <a:solidFill>
              <a:schemeClr val="tx1"/>
            </a:solidFill>
          </a:ln>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8629" y="3437574"/>
            <a:ext cx="1404474" cy="702237"/>
          </a:xfrm>
          <a:prstGeom prst="rect">
            <a:avLst/>
          </a:prstGeom>
          <a:ln>
            <a:solidFill>
              <a:schemeClr val="tx1"/>
            </a:solidFill>
          </a:ln>
        </p:spPr>
      </p:pic>
    </p:spTree>
    <p:extLst>
      <p:ext uri="{BB962C8B-B14F-4D97-AF65-F5344CB8AC3E}">
        <p14:creationId xmlns:p14="http://schemas.microsoft.com/office/powerpoint/2010/main" val="3678985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174293" y="45956"/>
            <a:ext cx="6650181" cy="1325563"/>
          </a:xfrm>
          <a:solidFill>
            <a:srgbClr val="F7FB5B"/>
          </a:solidFill>
          <a:ln>
            <a:solidFill>
              <a:schemeClr val="tx1"/>
            </a:solidFill>
          </a:ln>
        </p:spPr>
        <p:txBody>
          <a:bodyPr/>
          <a:lstStyle/>
          <a:p>
            <a:pPr algn="ctr"/>
            <a:r>
              <a:rPr lang="en-US" dirty="0" smtClean="0"/>
              <a:t>Ocean Flora and Fauna</a:t>
            </a:r>
            <a:endParaRPr lang="en-AU" dirty="0"/>
          </a:p>
        </p:txBody>
      </p:sp>
      <p:grpSp>
        <p:nvGrpSpPr>
          <p:cNvPr id="11" name="Group 10"/>
          <p:cNvGrpSpPr/>
          <p:nvPr/>
        </p:nvGrpSpPr>
        <p:grpSpPr>
          <a:xfrm>
            <a:off x="1584171" y="1795716"/>
            <a:ext cx="914400" cy="1702831"/>
            <a:chOff x="10626437" y="161638"/>
            <a:chExt cx="914400" cy="1702831"/>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26437" y="161638"/>
              <a:ext cx="914400" cy="1333500"/>
            </a:xfrm>
            <a:prstGeom prst="rect">
              <a:avLst/>
            </a:prstGeom>
            <a:ln>
              <a:solidFill>
                <a:schemeClr val="tx1"/>
              </a:solidFill>
            </a:ln>
          </p:spPr>
        </p:pic>
        <p:sp>
          <p:nvSpPr>
            <p:cNvPr id="10" name="TextBox 9"/>
            <p:cNvSpPr txBox="1"/>
            <p:nvPr/>
          </p:nvSpPr>
          <p:spPr>
            <a:xfrm>
              <a:off x="10626437" y="1495137"/>
              <a:ext cx="914400" cy="369332"/>
            </a:xfrm>
            <a:prstGeom prst="rect">
              <a:avLst/>
            </a:prstGeom>
            <a:solidFill>
              <a:srgbClr val="FFFF00"/>
            </a:solidFill>
            <a:ln>
              <a:solidFill>
                <a:schemeClr val="tx1"/>
              </a:solidFill>
            </a:ln>
          </p:spPr>
          <p:txBody>
            <a:bodyPr wrap="square" rtlCol="0">
              <a:spAutoFit/>
            </a:bodyPr>
            <a:lstStyle/>
            <a:p>
              <a:pPr algn="ctr"/>
              <a:r>
                <a:rPr lang="en-US" dirty="0" smtClean="0"/>
                <a:t>Flora</a:t>
              </a:r>
              <a:endParaRPr lang="en-AU" dirty="0"/>
            </a:p>
          </p:txBody>
        </p:sp>
      </p:grpSp>
      <p:grpSp>
        <p:nvGrpSpPr>
          <p:cNvPr id="13" name="Group 12"/>
          <p:cNvGrpSpPr/>
          <p:nvPr/>
        </p:nvGrpSpPr>
        <p:grpSpPr>
          <a:xfrm>
            <a:off x="1588500" y="5072372"/>
            <a:ext cx="1327176" cy="1458487"/>
            <a:chOff x="10432473" y="280637"/>
            <a:chExt cx="1327176" cy="1458487"/>
          </a:xfrm>
        </p:grpSpPr>
        <p:pic>
          <p:nvPicPr>
            <p:cNvPr id="14" name="Picture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432473" y="280637"/>
              <a:ext cx="1327176" cy="1089155"/>
            </a:xfrm>
            <a:prstGeom prst="rect">
              <a:avLst/>
            </a:prstGeom>
            <a:ln>
              <a:solidFill>
                <a:schemeClr val="tx1"/>
              </a:solidFill>
            </a:ln>
          </p:spPr>
        </p:pic>
        <p:sp>
          <p:nvSpPr>
            <p:cNvPr id="15" name="TextBox 14"/>
            <p:cNvSpPr txBox="1"/>
            <p:nvPr/>
          </p:nvSpPr>
          <p:spPr>
            <a:xfrm flipH="1">
              <a:off x="10432473" y="1369792"/>
              <a:ext cx="1327176" cy="369332"/>
            </a:xfrm>
            <a:prstGeom prst="rect">
              <a:avLst/>
            </a:prstGeom>
            <a:solidFill>
              <a:srgbClr val="FFFF00"/>
            </a:solidFill>
            <a:ln>
              <a:solidFill>
                <a:schemeClr val="tx1"/>
              </a:solidFill>
            </a:ln>
          </p:spPr>
          <p:txBody>
            <a:bodyPr wrap="square" rtlCol="0">
              <a:spAutoFit/>
            </a:bodyPr>
            <a:lstStyle/>
            <a:p>
              <a:pPr algn="ctr"/>
              <a:r>
                <a:rPr lang="en-US" dirty="0" smtClean="0"/>
                <a:t>fauna</a:t>
              </a:r>
              <a:endParaRPr lang="en-AU" dirty="0"/>
            </a:p>
          </p:txBody>
        </p:sp>
      </p:grpSp>
      <p:sp>
        <p:nvSpPr>
          <p:cNvPr id="17" name="Right Arrow 16"/>
          <p:cNvSpPr/>
          <p:nvPr/>
        </p:nvSpPr>
        <p:spPr>
          <a:xfrm>
            <a:off x="2914650" y="2161765"/>
            <a:ext cx="1366415" cy="71072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ight Arrow 17"/>
          <p:cNvSpPr/>
          <p:nvPr/>
        </p:nvSpPr>
        <p:spPr>
          <a:xfrm>
            <a:off x="3052762" y="5336588"/>
            <a:ext cx="1366415" cy="71072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5" name="Group 24"/>
          <p:cNvGrpSpPr/>
          <p:nvPr/>
        </p:nvGrpSpPr>
        <p:grpSpPr>
          <a:xfrm>
            <a:off x="4614008" y="3934779"/>
            <a:ext cx="7079661" cy="2969207"/>
            <a:chOff x="76200" y="2005304"/>
            <a:chExt cx="11284526" cy="5211413"/>
          </a:xfrm>
        </p:grpSpPr>
        <p:sp>
          <p:nvSpPr>
            <p:cNvPr id="19" name="TextBox 18"/>
            <p:cNvSpPr txBox="1"/>
            <p:nvPr/>
          </p:nvSpPr>
          <p:spPr>
            <a:xfrm>
              <a:off x="76200" y="5751529"/>
              <a:ext cx="4181476" cy="810293"/>
            </a:xfrm>
            <a:prstGeom prst="rect">
              <a:avLst/>
            </a:prstGeom>
            <a:solidFill>
              <a:srgbClr val="F7FB5B"/>
            </a:solidFill>
            <a:ln>
              <a:solidFill>
                <a:schemeClr val="bg1"/>
              </a:solidFill>
            </a:ln>
          </p:spPr>
          <p:txBody>
            <a:bodyPr wrap="square" rtlCol="0">
              <a:spAutoFit/>
            </a:bodyPr>
            <a:lstStyle/>
            <a:p>
              <a:pPr algn="ctr"/>
              <a:r>
                <a:rPr lang="en-US" sz="2400" dirty="0" smtClean="0"/>
                <a:t>Puffer fish</a:t>
              </a:r>
              <a:endParaRPr lang="en-AU" sz="2400" dirty="0"/>
            </a:p>
          </p:txBody>
        </p:sp>
        <p:sp>
          <p:nvSpPr>
            <p:cNvPr id="20" name="TextBox 19"/>
            <p:cNvSpPr txBox="1"/>
            <p:nvPr/>
          </p:nvSpPr>
          <p:spPr>
            <a:xfrm>
              <a:off x="4476749" y="5758190"/>
              <a:ext cx="3648075" cy="810293"/>
            </a:xfrm>
            <a:prstGeom prst="rect">
              <a:avLst/>
            </a:prstGeom>
            <a:solidFill>
              <a:srgbClr val="F7FB5B"/>
            </a:solidFill>
            <a:ln>
              <a:solidFill>
                <a:schemeClr val="bg1"/>
              </a:solidFill>
            </a:ln>
          </p:spPr>
          <p:txBody>
            <a:bodyPr wrap="square" rtlCol="0">
              <a:spAutoFit/>
            </a:bodyPr>
            <a:lstStyle/>
            <a:p>
              <a:pPr algn="ctr"/>
              <a:r>
                <a:rPr lang="en-US" sz="2400" dirty="0" smtClean="0"/>
                <a:t>Hermit Crab</a:t>
              </a:r>
              <a:endParaRPr lang="en-AU" sz="2400" dirty="0"/>
            </a:p>
          </p:txBody>
        </p:sp>
        <p:sp>
          <p:nvSpPr>
            <p:cNvPr id="21" name="TextBox 20"/>
            <p:cNvSpPr txBox="1"/>
            <p:nvPr/>
          </p:nvSpPr>
          <p:spPr>
            <a:xfrm>
              <a:off x="8343898" y="5758190"/>
              <a:ext cx="3016828" cy="1458527"/>
            </a:xfrm>
            <a:prstGeom prst="rect">
              <a:avLst/>
            </a:prstGeom>
            <a:solidFill>
              <a:srgbClr val="F7FB5B"/>
            </a:solidFill>
            <a:ln>
              <a:solidFill>
                <a:schemeClr val="bg1"/>
              </a:solidFill>
            </a:ln>
          </p:spPr>
          <p:txBody>
            <a:bodyPr wrap="square" rtlCol="0">
              <a:spAutoFit/>
            </a:bodyPr>
            <a:lstStyle/>
            <a:p>
              <a:pPr algn="ctr"/>
              <a:r>
                <a:rPr lang="en-US" sz="2400" dirty="0" smtClean="0"/>
                <a:t>Blue ringed octopus </a:t>
              </a:r>
              <a:endParaRPr lang="en-AU" sz="2400" dirty="0"/>
            </a:p>
          </p:txBody>
        </p:sp>
        <p:pic>
          <p:nvPicPr>
            <p:cNvPr id="22" name="Picture 21">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817" y="3408218"/>
              <a:ext cx="4171636" cy="2336116"/>
            </a:xfrm>
            <a:prstGeom prst="rect">
              <a:avLst/>
            </a:prstGeom>
            <a:ln>
              <a:solidFill>
                <a:schemeClr val="bg1"/>
              </a:solidFill>
            </a:ln>
          </p:spPr>
        </p:pic>
        <p:pic>
          <p:nvPicPr>
            <p:cNvPr id="23" name="Picture 22">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91711" y="3089564"/>
              <a:ext cx="3615454" cy="2661964"/>
            </a:xfrm>
            <a:prstGeom prst="rect">
              <a:avLst/>
            </a:prstGeom>
            <a:ln>
              <a:solidFill>
                <a:schemeClr val="bg1"/>
              </a:solidFill>
            </a:ln>
          </p:spPr>
        </p:pic>
        <p:pic>
          <p:nvPicPr>
            <p:cNvPr id="24" name="Picture 23">
              <a:hlinkClick r:id="rId9"/>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7981449" y="2365055"/>
              <a:ext cx="3739028" cy="3019526"/>
            </a:xfrm>
            <a:prstGeom prst="rect">
              <a:avLst/>
            </a:prstGeom>
            <a:ln>
              <a:solidFill>
                <a:schemeClr val="bg1"/>
              </a:solidFill>
            </a:ln>
          </p:spPr>
        </p:pic>
      </p:grpSp>
      <p:grpSp>
        <p:nvGrpSpPr>
          <p:cNvPr id="16" name="Group 15"/>
          <p:cNvGrpSpPr/>
          <p:nvPr/>
        </p:nvGrpSpPr>
        <p:grpSpPr>
          <a:xfrm>
            <a:off x="4745614" y="1536699"/>
            <a:ext cx="6948055" cy="2238015"/>
            <a:chOff x="4745614" y="1536699"/>
            <a:chExt cx="6948055" cy="2238015"/>
          </a:xfrm>
        </p:grpSpPr>
        <p:grpSp>
          <p:nvGrpSpPr>
            <p:cNvPr id="12" name="Group 11"/>
            <p:cNvGrpSpPr/>
            <p:nvPr/>
          </p:nvGrpSpPr>
          <p:grpSpPr>
            <a:xfrm>
              <a:off x="4745614" y="1536699"/>
              <a:ext cx="6948055" cy="2238015"/>
              <a:chOff x="19050" y="2065809"/>
              <a:chExt cx="12096750" cy="4652011"/>
            </a:xfrm>
          </p:grpSpPr>
          <p:sp>
            <p:nvSpPr>
              <p:cNvPr id="5" name="TextBox 4"/>
              <p:cNvSpPr txBox="1"/>
              <p:nvPr/>
            </p:nvSpPr>
            <p:spPr>
              <a:xfrm>
                <a:off x="19050" y="4842430"/>
                <a:ext cx="4181475" cy="959632"/>
              </a:xfrm>
              <a:prstGeom prst="rect">
                <a:avLst/>
              </a:prstGeom>
              <a:solidFill>
                <a:srgbClr val="F7FB5B"/>
              </a:solidFill>
              <a:ln>
                <a:solidFill>
                  <a:schemeClr val="bg1"/>
                </a:solidFill>
              </a:ln>
            </p:spPr>
            <p:txBody>
              <a:bodyPr wrap="square" rtlCol="0">
                <a:spAutoFit/>
              </a:bodyPr>
              <a:lstStyle/>
              <a:p>
                <a:pPr algn="ctr"/>
                <a:r>
                  <a:rPr lang="en-US" sz="2400" dirty="0" smtClean="0"/>
                  <a:t>coral</a:t>
                </a:r>
                <a:endParaRPr lang="en-AU" sz="2400" dirty="0"/>
              </a:p>
            </p:txBody>
          </p:sp>
          <p:pic>
            <p:nvPicPr>
              <p:cNvPr id="6" name="Picture 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95799" y="2371724"/>
                <a:ext cx="3629025" cy="3629025"/>
              </a:xfrm>
              <a:prstGeom prst="rect">
                <a:avLst/>
              </a:prstGeom>
              <a:ln w="38100">
                <a:solidFill>
                  <a:schemeClr val="bg1"/>
                </a:solidFill>
              </a:ln>
            </p:spPr>
          </p:pic>
          <p:sp>
            <p:nvSpPr>
              <p:cNvPr id="7" name="TextBox 6"/>
              <p:cNvSpPr txBox="1"/>
              <p:nvPr/>
            </p:nvSpPr>
            <p:spPr>
              <a:xfrm>
                <a:off x="4476749" y="5758188"/>
                <a:ext cx="3648074" cy="959632"/>
              </a:xfrm>
              <a:prstGeom prst="rect">
                <a:avLst/>
              </a:prstGeom>
              <a:solidFill>
                <a:srgbClr val="F7FB5B"/>
              </a:solidFill>
              <a:ln>
                <a:solidFill>
                  <a:schemeClr val="bg1"/>
                </a:solidFill>
              </a:ln>
            </p:spPr>
            <p:txBody>
              <a:bodyPr wrap="square" rtlCol="0">
                <a:spAutoFit/>
              </a:bodyPr>
              <a:lstStyle/>
              <a:p>
                <a:pPr algn="ctr"/>
                <a:r>
                  <a:rPr lang="en-US" sz="2400" dirty="0" smtClean="0"/>
                  <a:t>algae</a:t>
                </a:r>
                <a:endParaRPr lang="en-AU" sz="2400" dirty="0"/>
              </a:p>
            </p:txBody>
          </p:sp>
          <p:pic>
            <p:nvPicPr>
              <p:cNvPr id="8" name="Picture 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343898" y="2065809"/>
                <a:ext cx="3771902" cy="2401500"/>
              </a:xfrm>
              <a:prstGeom prst="rect">
                <a:avLst/>
              </a:prstGeom>
              <a:ln w="38100">
                <a:solidFill>
                  <a:schemeClr val="bg1"/>
                </a:solidFill>
              </a:ln>
            </p:spPr>
          </p:pic>
          <p:sp>
            <p:nvSpPr>
              <p:cNvPr id="9" name="TextBox 8"/>
              <p:cNvSpPr txBox="1"/>
              <p:nvPr/>
            </p:nvSpPr>
            <p:spPr>
              <a:xfrm>
                <a:off x="8324848" y="4504621"/>
                <a:ext cx="3790952" cy="959632"/>
              </a:xfrm>
              <a:prstGeom prst="rect">
                <a:avLst/>
              </a:prstGeom>
              <a:solidFill>
                <a:srgbClr val="F7FB5B"/>
              </a:solidFill>
              <a:ln>
                <a:solidFill>
                  <a:schemeClr val="bg1"/>
                </a:solidFill>
              </a:ln>
            </p:spPr>
            <p:txBody>
              <a:bodyPr wrap="square" rtlCol="0">
                <a:spAutoFit/>
              </a:bodyPr>
              <a:lstStyle/>
              <a:p>
                <a:pPr algn="ctr"/>
                <a:r>
                  <a:rPr lang="en-US" sz="2400" dirty="0" smtClean="0"/>
                  <a:t>seaweed</a:t>
                </a:r>
                <a:endParaRPr lang="en-AU" sz="2400" dirty="0"/>
              </a:p>
            </p:txBody>
          </p:sp>
        </p:grpSp>
        <p:pic>
          <p:nvPicPr>
            <p:cNvPr id="26" name="Picture 2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018800" y="1560428"/>
              <a:ext cx="1743950" cy="1307963"/>
            </a:xfrm>
            <a:prstGeom prst="rect">
              <a:avLst/>
            </a:prstGeom>
          </p:spPr>
        </p:pic>
      </p:grpSp>
      <p:pic>
        <p:nvPicPr>
          <p:cNvPr id="27" name="Picture 2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4809" y="2340907"/>
            <a:ext cx="1404474" cy="702237"/>
          </a:xfrm>
          <a:prstGeom prst="rect">
            <a:avLst/>
          </a:prstGeom>
          <a:ln>
            <a:solidFill>
              <a:schemeClr val="tx1"/>
            </a:solidFill>
          </a:ln>
        </p:spPr>
      </p:pic>
      <p:pic>
        <p:nvPicPr>
          <p:cNvPr id="28" name="Picture 2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4864" y="5459290"/>
            <a:ext cx="1404474" cy="702237"/>
          </a:xfrm>
          <a:prstGeom prst="rect">
            <a:avLst/>
          </a:prstGeom>
          <a:ln>
            <a:solidFill>
              <a:schemeClr val="tx1"/>
            </a:solidFill>
          </a:ln>
        </p:spPr>
      </p:pic>
    </p:spTree>
    <p:extLst>
      <p:ext uri="{BB962C8B-B14F-4D97-AF65-F5344CB8AC3E}">
        <p14:creationId xmlns:p14="http://schemas.microsoft.com/office/powerpoint/2010/main" val="355613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000"/>
                                        <p:tgtEl>
                                          <p:spTgt spid="17"/>
                                        </p:tgtEl>
                                      </p:cBhvr>
                                    </p:animEffect>
                                    <p:anim calcmode="lin" valueType="num">
                                      <p:cBhvr>
                                        <p:cTn id="18" dur="2000" fill="hold"/>
                                        <p:tgtEl>
                                          <p:spTgt spid="17"/>
                                        </p:tgtEl>
                                        <p:attrNameLst>
                                          <p:attrName>ppt_w</p:attrName>
                                        </p:attrNameLst>
                                      </p:cBhvr>
                                      <p:tavLst>
                                        <p:tav tm="0" fmla="#ppt_w*sin(2.5*pi*$)">
                                          <p:val>
                                            <p:fltVal val="0"/>
                                          </p:val>
                                        </p:tav>
                                        <p:tav tm="100000">
                                          <p:val>
                                            <p:fltVal val="1"/>
                                          </p:val>
                                        </p:tav>
                                      </p:tavLst>
                                    </p:anim>
                                    <p:anim calcmode="lin" valueType="num">
                                      <p:cBhvr>
                                        <p:cTn id="19"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anim calcmode="lin" valueType="num">
                                      <p:cBhvr>
                                        <p:cTn id="32" dur="2000" fill="hold"/>
                                        <p:tgtEl>
                                          <p:spTgt spid="13"/>
                                        </p:tgtEl>
                                        <p:attrNameLst>
                                          <p:attrName>ppt_w</p:attrName>
                                        </p:attrNameLst>
                                      </p:cBhvr>
                                      <p:tavLst>
                                        <p:tav tm="0" fmla="#ppt_w*sin(2.5*pi*$)">
                                          <p:val>
                                            <p:fltVal val="0"/>
                                          </p:val>
                                        </p:tav>
                                        <p:tav tm="100000">
                                          <p:val>
                                            <p:fltVal val="1"/>
                                          </p:val>
                                        </p:tav>
                                      </p:tavLst>
                                    </p:anim>
                                    <p:anim calcmode="lin" valueType="num">
                                      <p:cBhvr>
                                        <p:cTn id="33" dur="2000" fill="hold"/>
                                        <p:tgtEl>
                                          <p:spTgt spid="13"/>
                                        </p:tgtEl>
                                        <p:attrNameLst>
                                          <p:attrName>ppt_h</p:attrName>
                                        </p:attrNameLst>
                                      </p:cBhvr>
                                      <p:tavLst>
                                        <p:tav tm="0">
                                          <p:val>
                                            <p:strVal val="#ppt_h"/>
                                          </p:val>
                                        </p:tav>
                                        <p:tav tm="100000">
                                          <p:val>
                                            <p:strVal val="#ppt_h"/>
                                          </p:val>
                                        </p:tav>
                                      </p:tavLst>
                                    </p:anim>
                                  </p:childTnLst>
                                </p:cTn>
                              </p:par>
                              <p:par>
                                <p:cTn id="34" presetID="45"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2000"/>
                                        <p:tgtEl>
                                          <p:spTgt spid="28"/>
                                        </p:tgtEl>
                                      </p:cBhvr>
                                    </p:animEffect>
                                    <p:anim calcmode="lin" valueType="num">
                                      <p:cBhvr>
                                        <p:cTn id="37" dur="2000" fill="hold"/>
                                        <p:tgtEl>
                                          <p:spTgt spid="28"/>
                                        </p:tgtEl>
                                        <p:attrNameLst>
                                          <p:attrName>ppt_w</p:attrName>
                                        </p:attrNameLst>
                                      </p:cBhvr>
                                      <p:tavLst>
                                        <p:tav tm="0" fmla="#ppt_w*sin(2.5*pi*$)">
                                          <p:val>
                                            <p:fltVal val="0"/>
                                          </p:val>
                                        </p:tav>
                                        <p:tav tm="100000">
                                          <p:val>
                                            <p:fltVal val="1"/>
                                          </p:val>
                                        </p:tav>
                                      </p:tavLst>
                                    </p:anim>
                                    <p:anim calcmode="lin" valueType="num">
                                      <p:cBhvr>
                                        <p:cTn id="38" dur="2000" fill="hold"/>
                                        <p:tgtEl>
                                          <p:spTgt spid="28"/>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2000"/>
                                        <p:tgtEl>
                                          <p:spTgt spid="18"/>
                                        </p:tgtEl>
                                      </p:cBhvr>
                                    </p:animEffect>
                                    <p:anim calcmode="lin" valueType="num">
                                      <p:cBhvr>
                                        <p:cTn id="42" dur="2000" fill="hold"/>
                                        <p:tgtEl>
                                          <p:spTgt spid="18"/>
                                        </p:tgtEl>
                                        <p:attrNameLst>
                                          <p:attrName>ppt_w</p:attrName>
                                        </p:attrNameLst>
                                      </p:cBhvr>
                                      <p:tavLst>
                                        <p:tav tm="0" fmla="#ppt_w*sin(2.5*pi*$)">
                                          <p:val>
                                            <p:fltVal val="0"/>
                                          </p:val>
                                        </p:tav>
                                        <p:tav tm="100000">
                                          <p:val>
                                            <p:fltVal val="1"/>
                                          </p:val>
                                        </p:tav>
                                      </p:tavLst>
                                    </p:anim>
                                    <p:anim calcmode="lin" valueType="num">
                                      <p:cBhvr>
                                        <p:cTn id="43"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inVertical)">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3561"/>
            <a:ext cx="10093036" cy="1325563"/>
          </a:xfrm>
          <a:solidFill>
            <a:srgbClr val="F7FB5B"/>
          </a:solidFill>
          <a:ln>
            <a:solidFill>
              <a:schemeClr val="tx1"/>
            </a:solidFill>
          </a:ln>
        </p:spPr>
        <p:txBody>
          <a:bodyPr/>
          <a:lstStyle/>
          <a:p>
            <a:r>
              <a:rPr lang="en-US" dirty="0" smtClean="0"/>
              <a:t>In the ocean there are many types of flora…</a:t>
            </a:r>
            <a:endParaRPr lang="en-AU" dirty="0"/>
          </a:p>
        </p:txBody>
      </p:sp>
      <p:sp>
        <p:nvSpPr>
          <p:cNvPr id="5" name="TextBox 4"/>
          <p:cNvSpPr txBox="1"/>
          <p:nvPr/>
        </p:nvSpPr>
        <p:spPr>
          <a:xfrm>
            <a:off x="19051" y="6272538"/>
            <a:ext cx="4181475" cy="523220"/>
          </a:xfrm>
          <a:prstGeom prst="rect">
            <a:avLst/>
          </a:prstGeom>
          <a:solidFill>
            <a:srgbClr val="F7FB5B"/>
          </a:solidFill>
          <a:ln>
            <a:solidFill>
              <a:schemeClr val="bg1"/>
            </a:solidFill>
          </a:ln>
        </p:spPr>
        <p:txBody>
          <a:bodyPr wrap="square" rtlCol="0">
            <a:spAutoFit/>
          </a:bodyPr>
          <a:lstStyle/>
          <a:p>
            <a:pPr algn="ctr"/>
            <a:r>
              <a:rPr lang="en-US" sz="2800" dirty="0"/>
              <a:t>c</a:t>
            </a:r>
            <a:r>
              <a:rPr lang="en-US" sz="2800" dirty="0" smtClean="0"/>
              <a:t>oral</a:t>
            </a:r>
            <a:endParaRPr lang="en-AU" sz="28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5799" y="2886074"/>
            <a:ext cx="3629025" cy="3629025"/>
          </a:xfrm>
          <a:prstGeom prst="rect">
            <a:avLst/>
          </a:prstGeom>
          <a:ln w="38100">
            <a:solidFill>
              <a:schemeClr val="bg1"/>
            </a:solidFill>
          </a:ln>
        </p:spPr>
      </p:pic>
      <p:sp>
        <p:nvSpPr>
          <p:cNvPr id="7" name="TextBox 6"/>
          <p:cNvSpPr txBox="1"/>
          <p:nvPr/>
        </p:nvSpPr>
        <p:spPr>
          <a:xfrm>
            <a:off x="4476749" y="6272539"/>
            <a:ext cx="3648075" cy="523220"/>
          </a:xfrm>
          <a:prstGeom prst="rect">
            <a:avLst/>
          </a:prstGeom>
          <a:solidFill>
            <a:srgbClr val="F7FB5B"/>
          </a:solidFill>
          <a:ln>
            <a:solidFill>
              <a:schemeClr val="bg1"/>
            </a:solidFill>
          </a:ln>
        </p:spPr>
        <p:txBody>
          <a:bodyPr wrap="square" rtlCol="0">
            <a:spAutoFit/>
          </a:bodyPr>
          <a:lstStyle/>
          <a:p>
            <a:pPr algn="ctr"/>
            <a:r>
              <a:rPr lang="en-US" sz="2800" dirty="0" smtClean="0"/>
              <a:t>algae</a:t>
            </a:r>
            <a:endParaRPr lang="en-AU" sz="28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1047" y="3833727"/>
            <a:ext cx="3771902" cy="2401500"/>
          </a:xfrm>
          <a:prstGeom prst="rect">
            <a:avLst/>
          </a:prstGeom>
          <a:ln w="38100">
            <a:solidFill>
              <a:schemeClr val="bg1"/>
            </a:solidFill>
          </a:ln>
        </p:spPr>
      </p:pic>
      <p:sp>
        <p:nvSpPr>
          <p:cNvPr id="9" name="TextBox 8"/>
          <p:cNvSpPr txBox="1"/>
          <p:nvPr/>
        </p:nvSpPr>
        <p:spPr>
          <a:xfrm>
            <a:off x="8381997" y="6272538"/>
            <a:ext cx="3790952" cy="523220"/>
          </a:xfrm>
          <a:prstGeom prst="rect">
            <a:avLst/>
          </a:prstGeom>
          <a:solidFill>
            <a:srgbClr val="F7FB5B"/>
          </a:solidFill>
          <a:ln>
            <a:solidFill>
              <a:schemeClr val="bg1"/>
            </a:solidFill>
          </a:ln>
        </p:spPr>
        <p:txBody>
          <a:bodyPr wrap="square" rtlCol="0">
            <a:spAutoFit/>
          </a:bodyPr>
          <a:lstStyle/>
          <a:p>
            <a:pPr algn="ctr"/>
            <a:r>
              <a:rPr lang="en-US" sz="2800" dirty="0" smtClean="0"/>
              <a:t>seaweed</a:t>
            </a:r>
            <a:endParaRPr lang="en-AU" sz="2800" dirty="0"/>
          </a:p>
        </p:txBody>
      </p:sp>
      <p:grpSp>
        <p:nvGrpSpPr>
          <p:cNvPr id="11" name="Group 10"/>
          <p:cNvGrpSpPr/>
          <p:nvPr/>
        </p:nvGrpSpPr>
        <p:grpSpPr>
          <a:xfrm>
            <a:off x="10626437" y="120074"/>
            <a:ext cx="914400" cy="1702831"/>
            <a:chOff x="10626437" y="161638"/>
            <a:chExt cx="914400" cy="1702831"/>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26437" y="161638"/>
              <a:ext cx="914400" cy="1333500"/>
            </a:xfrm>
            <a:prstGeom prst="rect">
              <a:avLst/>
            </a:prstGeom>
            <a:ln>
              <a:solidFill>
                <a:schemeClr val="tx1"/>
              </a:solidFill>
            </a:ln>
          </p:spPr>
        </p:pic>
        <p:sp>
          <p:nvSpPr>
            <p:cNvPr id="10" name="TextBox 9"/>
            <p:cNvSpPr txBox="1"/>
            <p:nvPr/>
          </p:nvSpPr>
          <p:spPr>
            <a:xfrm>
              <a:off x="10626437" y="1495137"/>
              <a:ext cx="914400" cy="369332"/>
            </a:xfrm>
            <a:prstGeom prst="rect">
              <a:avLst/>
            </a:prstGeom>
            <a:solidFill>
              <a:srgbClr val="FFFF00"/>
            </a:solidFill>
            <a:ln>
              <a:solidFill>
                <a:schemeClr val="tx1"/>
              </a:solidFill>
            </a:ln>
          </p:spPr>
          <p:txBody>
            <a:bodyPr wrap="square" rtlCol="0">
              <a:spAutoFit/>
            </a:bodyPr>
            <a:lstStyle/>
            <a:p>
              <a:pPr algn="ctr"/>
              <a:r>
                <a:rPr lang="en-US" dirty="0" smtClean="0"/>
                <a:t>Flora</a:t>
              </a:r>
              <a:endParaRPr lang="en-AU" dirty="0"/>
            </a:p>
          </p:txBody>
        </p:sp>
      </p:grpSp>
      <p:pic>
        <p:nvPicPr>
          <p:cNvPr id="12" name="Picture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200" y="3179295"/>
            <a:ext cx="4124325" cy="3093244"/>
          </a:xfrm>
          <a:prstGeom prst="rect">
            <a:avLst/>
          </a:prstGeom>
        </p:spPr>
      </p:pic>
      <p:sp>
        <p:nvSpPr>
          <p:cNvPr id="13" name="TextBox 12"/>
          <p:cNvSpPr txBox="1"/>
          <p:nvPr/>
        </p:nvSpPr>
        <p:spPr>
          <a:xfrm>
            <a:off x="4200525" y="2038350"/>
            <a:ext cx="4181472" cy="584775"/>
          </a:xfrm>
          <a:prstGeom prst="rect">
            <a:avLst/>
          </a:prstGeom>
          <a:solidFill>
            <a:srgbClr val="FFFF00"/>
          </a:solidFill>
          <a:ln>
            <a:solidFill>
              <a:schemeClr val="tx1"/>
            </a:solidFill>
          </a:ln>
        </p:spPr>
        <p:txBody>
          <a:bodyPr wrap="square" rtlCol="0">
            <a:spAutoFit/>
          </a:bodyPr>
          <a:lstStyle/>
          <a:p>
            <a:pPr algn="ctr"/>
            <a:r>
              <a:rPr lang="en-US" sz="3200" dirty="0" smtClean="0"/>
              <a:t>Plants </a:t>
            </a:r>
            <a:endParaRPr lang="en-AU" sz="3200" dirty="0"/>
          </a:p>
        </p:txBody>
      </p:sp>
    </p:spTree>
    <p:extLst>
      <p:ext uri="{BB962C8B-B14F-4D97-AF65-F5344CB8AC3E}">
        <p14:creationId xmlns:p14="http://schemas.microsoft.com/office/powerpoint/2010/main" val="901894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ppt_w</p:attrName>
                                        </p:attrNameLst>
                                      </p:cBhvr>
                                      <p:tavLst>
                                        <p:tav tm="0" fmla="#ppt_w*sin(2.5*pi*$)">
                                          <p:val>
                                            <p:fltVal val="0"/>
                                          </p:val>
                                        </p:tav>
                                        <p:tav tm="100000">
                                          <p:val>
                                            <p:fltVal val="1"/>
                                          </p:val>
                                        </p:tav>
                                      </p:tavLst>
                                    </p:anim>
                                    <p:anim calcmode="lin" valueType="num">
                                      <p:cBhvr>
                                        <p:cTn id="1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3561"/>
            <a:ext cx="10093036" cy="1325563"/>
          </a:xfrm>
          <a:solidFill>
            <a:srgbClr val="F7FB5B"/>
          </a:solidFill>
          <a:ln>
            <a:solidFill>
              <a:schemeClr val="tx1"/>
            </a:solidFill>
          </a:ln>
        </p:spPr>
        <p:txBody>
          <a:bodyPr/>
          <a:lstStyle/>
          <a:p>
            <a:pPr algn="ctr"/>
            <a:r>
              <a:rPr lang="en-US" dirty="0" smtClean="0"/>
              <a:t>Coral is…</a:t>
            </a:r>
            <a:endParaRPr lang="en-AU" dirty="0"/>
          </a:p>
        </p:txBody>
      </p:sp>
      <p:sp>
        <p:nvSpPr>
          <p:cNvPr id="5" name="TextBox 4"/>
          <p:cNvSpPr txBox="1"/>
          <p:nvPr/>
        </p:nvSpPr>
        <p:spPr>
          <a:xfrm>
            <a:off x="3454979" y="5799840"/>
            <a:ext cx="4181475" cy="523220"/>
          </a:xfrm>
          <a:prstGeom prst="rect">
            <a:avLst/>
          </a:prstGeom>
          <a:solidFill>
            <a:srgbClr val="F7FB5B"/>
          </a:solidFill>
          <a:ln>
            <a:solidFill>
              <a:schemeClr val="bg1"/>
            </a:solidFill>
          </a:ln>
        </p:spPr>
        <p:txBody>
          <a:bodyPr wrap="square" rtlCol="0">
            <a:spAutoFit/>
          </a:bodyPr>
          <a:lstStyle/>
          <a:p>
            <a:pPr algn="ctr"/>
            <a:r>
              <a:rPr lang="en-US" sz="2800" dirty="0"/>
              <a:t>c</a:t>
            </a:r>
            <a:r>
              <a:rPr lang="en-US" sz="2800" dirty="0" smtClean="0"/>
              <a:t>oral</a:t>
            </a:r>
            <a:endParaRPr lang="en-AU" sz="2800" dirty="0"/>
          </a:p>
        </p:txBody>
      </p:sp>
      <p:grpSp>
        <p:nvGrpSpPr>
          <p:cNvPr id="11" name="Group 10"/>
          <p:cNvGrpSpPr/>
          <p:nvPr/>
        </p:nvGrpSpPr>
        <p:grpSpPr>
          <a:xfrm>
            <a:off x="10626437" y="120074"/>
            <a:ext cx="914400" cy="1702831"/>
            <a:chOff x="10626437" y="161638"/>
            <a:chExt cx="914400" cy="1702831"/>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26437" y="161638"/>
              <a:ext cx="914400" cy="1333500"/>
            </a:xfrm>
            <a:prstGeom prst="rect">
              <a:avLst/>
            </a:prstGeom>
            <a:ln>
              <a:solidFill>
                <a:schemeClr val="tx1"/>
              </a:solidFill>
            </a:ln>
          </p:spPr>
        </p:pic>
        <p:sp>
          <p:nvSpPr>
            <p:cNvPr id="10" name="TextBox 9"/>
            <p:cNvSpPr txBox="1"/>
            <p:nvPr/>
          </p:nvSpPr>
          <p:spPr>
            <a:xfrm>
              <a:off x="10626437" y="1495137"/>
              <a:ext cx="914400" cy="369332"/>
            </a:xfrm>
            <a:prstGeom prst="rect">
              <a:avLst/>
            </a:prstGeom>
            <a:solidFill>
              <a:srgbClr val="FFFF00"/>
            </a:solidFill>
            <a:ln>
              <a:solidFill>
                <a:schemeClr val="tx1"/>
              </a:solidFill>
            </a:ln>
          </p:spPr>
          <p:txBody>
            <a:bodyPr wrap="square" rtlCol="0">
              <a:spAutoFit/>
            </a:bodyPr>
            <a:lstStyle/>
            <a:p>
              <a:pPr algn="ctr"/>
              <a:r>
                <a:rPr lang="en-US" dirty="0" smtClean="0"/>
                <a:t>Flora</a:t>
              </a:r>
              <a:endParaRPr lang="en-AU" dirty="0"/>
            </a:p>
          </p:txBody>
        </p:sp>
      </p:grpSp>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12128" y="2706597"/>
            <a:ext cx="4124325" cy="3093244"/>
          </a:xfrm>
          <a:prstGeom prst="rect">
            <a:avLst/>
          </a:prstGeom>
        </p:spPr>
      </p:pic>
      <p:sp>
        <p:nvSpPr>
          <p:cNvPr id="4" name="Rectangle 3"/>
          <p:cNvSpPr/>
          <p:nvPr/>
        </p:nvSpPr>
        <p:spPr>
          <a:xfrm>
            <a:off x="497305" y="2502568"/>
            <a:ext cx="2149642" cy="110690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497305" y="4954544"/>
            <a:ext cx="2149642" cy="110690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8237621" y="2984450"/>
            <a:ext cx="2149642" cy="110690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9026031" y="5426682"/>
            <a:ext cx="2149642" cy="110690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2504519" y="-229892"/>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c</a:t>
            </a:r>
            <a:r>
              <a:rPr lang="en-US" sz="4000" dirty="0" err="1" smtClean="0">
                <a:solidFill>
                  <a:schemeClr val="tx1"/>
                </a:solidFill>
              </a:rPr>
              <a:t>olourful</a:t>
            </a:r>
            <a:endParaRPr lang="en-AU" sz="4000" dirty="0">
              <a:solidFill>
                <a:schemeClr val="tx1"/>
              </a:solidFill>
            </a:endParaRPr>
          </a:p>
        </p:txBody>
      </p:sp>
      <p:sp>
        <p:nvSpPr>
          <p:cNvPr id="18" name="Rectangle 17"/>
          <p:cNvSpPr/>
          <p:nvPr/>
        </p:nvSpPr>
        <p:spPr>
          <a:xfrm>
            <a:off x="-2504519" y="1103274"/>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black</a:t>
            </a:r>
            <a:endParaRPr lang="en-AU" sz="4000" dirty="0">
              <a:solidFill>
                <a:schemeClr val="tx1"/>
              </a:solidFill>
            </a:endParaRPr>
          </a:p>
        </p:txBody>
      </p:sp>
      <p:sp>
        <p:nvSpPr>
          <p:cNvPr id="19" name="Rectangle 18"/>
          <p:cNvSpPr/>
          <p:nvPr/>
        </p:nvSpPr>
        <p:spPr>
          <a:xfrm>
            <a:off x="-2460369" y="4095806"/>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Found on land</a:t>
            </a:r>
            <a:endParaRPr lang="en-AU" sz="4000" dirty="0">
              <a:solidFill>
                <a:schemeClr val="tx1"/>
              </a:solidFill>
            </a:endParaRPr>
          </a:p>
        </p:txBody>
      </p:sp>
      <p:sp>
        <p:nvSpPr>
          <p:cNvPr id="20" name="Rectangle 19"/>
          <p:cNvSpPr/>
          <p:nvPr/>
        </p:nvSpPr>
        <p:spPr>
          <a:xfrm>
            <a:off x="-2441299" y="5426682"/>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Found in the sea</a:t>
            </a:r>
            <a:endParaRPr lang="en-AU" sz="4000" dirty="0">
              <a:solidFill>
                <a:schemeClr val="tx1"/>
              </a:solidFill>
            </a:endParaRPr>
          </a:p>
        </p:txBody>
      </p:sp>
      <p:sp>
        <p:nvSpPr>
          <p:cNvPr id="21" name="Rectangle 20"/>
          <p:cNvSpPr/>
          <p:nvPr/>
        </p:nvSpPr>
        <p:spPr>
          <a:xfrm>
            <a:off x="12479300" y="-229892"/>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flora</a:t>
            </a:r>
            <a:endParaRPr lang="en-AU" sz="4000" dirty="0">
              <a:solidFill>
                <a:schemeClr val="tx1"/>
              </a:solidFill>
            </a:endParaRPr>
          </a:p>
        </p:txBody>
      </p:sp>
      <p:sp>
        <p:nvSpPr>
          <p:cNvPr id="22" name="Rectangle 21"/>
          <p:cNvSpPr/>
          <p:nvPr/>
        </p:nvSpPr>
        <p:spPr>
          <a:xfrm>
            <a:off x="12479300" y="1103274"/>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fauna</a:t>
            </a:r>
            <a:endParaRPr lang="en-AU" sz="4000" dirty="0">
              <a:solidFill>
                <a:schemeClr val="tx1"/>
              </a:solidFill>
            </a:endParaRPr>
          </a:p>
        </p:txBody>
      </p:sp>
      <p:sp>
        <p:nvSpPr>
          <p:cNvPr id="23" name="Rectangle 22"/>
          <p:cNvSpPr/>
          <p:nvPr/>
        </p:nvSpPr>
        <p:spPr>
          <a:xfrm>
            <a:off x="12479300" y="4408865"/>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spikey</a:t>
            </a:r>
            <a:endParaRPr lang="en-AU" sz="4000" dirty="0">
              <a:solidFill>
                <a:schemeClr val="tx1"/>
              </a:solidFill>
            </a:endParaRPr>
          </a:p>
        </p:txBody>
      </p:sp>
      <p:sp>
        <p:nvSpPr>
          <p:cNvPr id="24" name="Rectangle 23"/>
          <p:cNvSpPr/>
          <p:nvPr/>
        </p:nvSpPr>
        <p:spPr>
          <a:xfrm>
            <a:off x="12479300" y="5751094"/>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flat</a:t>
            </a:r>
            <a:endParaRPr lang="en-AU" sz="4000" dirty="0">
              <a:solidFill>
                <a:schemeClr val="tx1"/>
              </a:solidFill>
            </a:endParaRPr>
          </a:p>
        </p:txBody>
      </p:sp>
    </p:spTree>
    <p:extLst>
      <p:ext uri="{BB962C8B-B14F-4D97-AF65-F5344CB8AC3E}">
        <p14:creationId xmlns:p14="http://schemas.microsoft.com/office/powerpoint/2010/main" val="80842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3561"/>
            <a:ext cx="10093036" cy="1325563"/>
          </a:xfrm>
          <a:solidFill>
            <a:srgbClr val="F7FB5B"/>
          </a:solidFill>
          <a:ln>
            <a:solidFill>
              <a:schemeClr val="tx1"/>
            </a:solidFill>
          </a:ln>
        </p:spPr>
        <p:txBody>
          <a:bodyPr/>
          <a:lstStyle/>
          <a:p>
            <a:pPr algn="ctr"/>
            <a:r>
              <a:rPr lang="en-US" dirty="0" smtClean="0"/>
              <a:t>Algae is…</a:t>
            </a:r>
            <a:endParaRPr lang="en-AU" dirty="0"/>
          </a:p>
        </p:txBody>
      </p:sp>
      <p:grpSp>
        <p:nvGrpSpPr>
          <p:cNvPr id="11" name="Group 10"/>
          <p:cNvGrpSpPr/>
          <p:nvPr/>
        </p:nvGrpSpPr>
        <p:grpSpPr>
          <a:xfrm>
            <a:off x="10626437" y="120074"/>
            <a:ext cx="914400" cy="1702831"/>
            <a:chOff x="10626437" y="161638"/>
            <a:chExt cx="914400" cy="1702831"/>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26437" y="161638"/>
              <a:ext cx="914400" cy="1333500"/>
            </a:xfrm>
            <a:prstGeom prst="rect">
              <a:avLst/>
            </a:prstGeom>
            <a:ln>
              <a:solidFill>
                <a:schemeClr val="tx1"/>
              </a:solidFill>
            </a:ln>
          </p:spPr>
        </p:pic>
        <p:sp>
          <p:nvSpPr>
            <p:cNvPr id="10" name="TextBox 9"/>
            <p:cNvSpPr txBox="1"/>
            <p:nvPr/>
          </p:nvSpPr>
          <p:spPr>
            <a:xfrm>
              <a:off x="10626437" y="1495137"/>
              <a:ext cx="914400" cy="369332"/>
            </a:xfrm>
            <a:prstGeom prst="rect">
              <a:avLst/>
            </a:prstGeom>
            <a:solidFill>
              <a:srgbClr val="FFFF00"/>
            </a:solidFill>
            <a:ln>
              <a:solidFill>
                <a:schemeClr val="tx1"/>
              </a:solidFill>
            </a:ln>
          </p:spPr>
          <p:txBody>
            <a:bodyPr wrap="square" rtlCol="0">
              <a:spAutoFit/>
            </a:bodyPr>
            <a:lstStyle/>
            <a:p>
              <a:pPr algn="ctr"/>
              <a:r>
                <a:rPr lang="en-US" dirty="0" smtClean="0"/>
                <a:t>Flora</a:t>
              </a:r>
              <a:endParaRPr lang="en-AU" dirty="0"/>
            </a:p>
          </p:txBody>
        </p:sp>
      </p:grpSp>
      <p:sp>
        <p:nvSpPr>
          <p:cNvPr id="4" name="Rectangle 3"/>
          <p:cNvSpPr/>
          <p:nvPr/>
        </p:nvSpPr>
        <p:spPr>
          <a:xfrm>
            <a:off x="497305" y="2502568"/>
            <a:ext cx="2149642" cy="110690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497305" y="4954544"/>
            <a:ext cx="2149642" cy="110690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8237621" y="2984450"/>
            <a:ext cx="2149642" cy="110690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9026031" y="5426682"/>
            <a:ext cx="2149642" cy="110690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2504519" y="-229892"/>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pink</a:t>
            </a:r>
            <a:endParaRPr lang="en-AU" sz="4000" dirty="0">
              <a:solidFill>
                <a:schemeClr val="tx1"/>
              </a:solidFill>
            </a:endParaRPr>
          </a:p>
        </p:txBody>
      </p:sp>
      <p:sp>
        <p:nvSpPr>
          <p:cNvPr id="18" name="Rectangle 17"/>
          <p:cNvSpPr/>
          <p:nvPr/>
        </p:nvSpPr>
        <p:spPr>
          <a:xfrm>
            <a:off x="-2504519" y="1103274"/>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blue</a:t>
            </a:r>
            <a:endParaRPr lang="en-AU" sz="4000" dirty="0">
              <a:solidFill>
                <a:schemeClr val="tx1"/>
              </a:solidFill>
            </a:endParaRPr>
          </a:p>
        </p:txBody>
      </p:sp>
      <p:sp>
        <p:nvSpPr>
          <p:cNvPr id="19" name="Rectangle 18"/>
          <p:cNvSpPr/>
          <p:nvPr/>
        </p:nvSpPr>
        <p:spPr>
          <a:xfrm>
            <a:off x="-2460369" y="4095806"/>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Found on land</a:t>
            </a:r>
            <a:endParaRPr lang="en-AU" sz="4000" dirty="0">
              <a:solidFill>
                <a:schemeClr val="tx1"/>
              </a:solidFill>
            </a:endParaRPr>
          </a:p>
        </p:txBody>
      </p:sp>
      <p:sp>
        <p:nvSpPr>
          <p:cNvPr id="20" name="Rectangle 19"/>
          <p:cNvSpPr/>
          <p:nvPr/>
        </p:nvSpPr>
        <p:spPr>
          <a:xfrm>
            <a:off x="-2441299" y="5426682"/>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Found in the sea</a:t>
            </a:r>
            <a:endParaRPr lang="en-AU" sz="4000" dirty="0">
              <a:solidFill>
                <a:schemeClr val="tx1"/>
              </a:solidFill>
            </a:endParaRPr>
          </a:p>
        </p:txBody>
      </p:sp>
      <p:sp>
        <p:nvSpPr>
          <p:cNvPr id="21" name="Rectangle 20"/>
          <p:cNvSpPr/>
          <p:nvPr/>
        </p:nvSpPr>
        <p:spPr>
          <a:xfrm>
            <a:off x="12479300" y="-229892"/>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flora</a:t>
            </a:r>
            <a:endParaRPr lang="en-AU" sz="4000" dirty="0">
              <a:solidFill>
                <a:schemeClr val="tx1"/>
              </a:solidFill>
            </a:endParaRPr>
          </a:p>
        </p:txBody>
      </p:sp>
      <p:sp>
        <p:nvSpPr>
          <p:cNvPr id="22" name="Rectangle 21"/>
          <p:cNvSpPr/>
          <p:nvPr/>
        </p:nvSpPr>
        <p:spPr>
          <a:xfrm>
            <a:off x="12479300" y="1103274"/>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fauna</a:t>
            </a:r>
            <a:endParaRPr lang="en-AU" sz="4000" dirty="0">
              <a:solidFill>
                <a:schemeClr val="tx1"/>
              </a:solidFill>
            </a:endParaRPr>
          </a:p>
        </p:txBody>
      </p:sp>
      <p:sp>
        <p:nvSpPr>
          <p:cNvPr id="23" name="Rectangle 22"/>
          <p:cNvSpPr/>
          <p:nvPr/>
        </p:nvSpPr>
        <p:spPr>
          <a:xfrm>
            <a:off x="12479300" y="4408865"/>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long</a:t>
            </a:r>
            <a:endParaRPr lang="en-AU" sz="4000" dirty="0">
              <a:solidFill>
                <a:schemeClr val="tx1"/>
              </a:solidFill>
            </a:endParaRPr>
          </a:p>
        </p:txBody>
      </p:sp>
      <p:sp>
        <p:nvSpPr>
          <p:cNvPr id="24" name="Rectangle 23"/>
          <p:cNvSpPr/>
          <p:nvPr/>
        </p:nvSpPr>
        <p:spPr>
          <a:xfrm>
            <a:off x="12479300" y="5751094"/>
            <a:ext cx="2149642" cy="110690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short</a:t>
            </a:r>
            <a:endParaRPr lang="en-AU" sz="4000" dirty="0">
              <a:solidFill>
                <a:schemeClr val="tx1"/>
              </a:solidFill>
            </a:endParaRPr>
          </a:p>
        </p:txBody>
      </p: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9624" y="2276843"/>
            <a:ext cx="3629025" cy="3629025"/>
          </a:xfrm>
          <a:prstGeom prst="rect">
            <a:avLst/>
          </a:prstGeom>
          <a:ln w="38100">
            <a:solidFill>
              <a:schemeClr val="bg1"/>
            </a:solidFill>
          </a:ln>
        </p:spPr>
      </p:pic>
      <p:sp>
        <p:nvSpPr>
          <p:cNvPr id="26" name="TextBox 25"/>
          <p:cNvSpPr txBox="1"/>
          <p:nvPr/>
        </p:nvSpPr>
        <p:spPr>
          <a:xfrm>
            <a:off x="3950574" y="5663308"/>
            <a:ext cx="3648075" cy="523220"/>
          </a:xfrm>
          <a:prstGeom prst="rect">
            <a:avLst/>
          </a:prstGeom>
          <a:solidFill>
            <a:srgbClr val="F7FB5B"/>
          </a:solidFill>
          <a:ln>
            <a:solidFill>
              <a:schemeClr val="bg1"/>
            </a:solidFill>
          </a:ln>
        </p:spPr>
        <p:txBody>
          <a:bodyPr wrap="square" rtlCol="0">
            <a:spAutoFit/>
          </a:bodyPr>
          <a:lstStyle/>
          <a:p>
            <a:pPr algn="ctr"/>
            <a:r>
              <a:rPr lang="en-US" sz="2800" dirty="0" smtClean="0"/>
              <a:t>algae</a:t>
            </a:r>
            <a:endParaRPr lang="en-AU" sz="2800" dirty="0"/>
          </a:p>
        </p:txBody>
      </p:sp>
    </p:spTree>
    <p:extLst>
      <p:ext uri="{BB962C8B-B14F-4D97-AF65-F5344CB8AC3E}">
        <p14:creationId xmlns:p14="http://schemas.microsoft.com/office/powerpoint/2010/main" val="2154017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TotalTime>
  <Words>1135</Words>
  <Application>Microsoft Office PowerPoint</Application>
  <PresentationFormat>Widescreen</PresentationFormat>
  <Paragraphs>399</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Blackadder ITC</vt:lpstr>
      <vt:lpstr>Calibri</vt:lpstr>
      <vt:lpstr>Calibri Light</vt:lpstr>
      <vt:lpstr>Comic Sans MS</vt:lpstr>
      <vt:lpstr>NSWPrintDotted</vt:lpstr>
      <vt:lpstr>Office Theme</vt:lpstr>
      <vt:lpstr>PowerPoint Presentation</vt:lpstr>
      <vt:lpstr>Blue Planet</vt:lpstr>
      <vt:lpstr>1. YouTube</vt:lpstr>
      <vt:lpstr>World Map</vt:lpstr>
      <vt:lpstr>Australia is surrounded by…</vt:lpstr>
      <vt:lpstr>Ocean Flora and Fauna</vt:lpstr>
      <vt:lpstr>In the ocean there are many types of flora…</vt:lpstr>
      <vt:lpstr>Coral is…</vt:lpstr>
      <vt:lpstr>Algae is…</vt:lpstr>
      <vt:lpstr>Seaweed is…</vt:lpstr>
      <vt:lpstr>In the ocean there are many types of fauna…</vt:lpstr>
      <vt:lpstr>Nouns and Verbs</vt:lpstr>
      <vt:lpstr>Making sentences with Nouns and Verbs</vt:lpstr>
      <vt:lpstr>Making sentences with Nouns and Verbs</vt:lpstr>
      <vt:lpstr>Literacy wall</vt:lpstr>
      <vt:lpstr>Group Work</vt:lpstr>
      <vt:lpstr>sensory</vt:lpstr>
      <vt:lpstr>Finished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Blue Planet</vt:lpstr>
      <vt:lpstr>Blue Planet</vt:lpstr>
      <vt:lpstr>Blue Planet - Oceans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Krystal Lee</dc:creator>
  <cp:lastModifiedBy>Tamara Kudiarskyj-Latham</cp:lastModifiedBy>
  <cp:revision>179</cp:revision>
  <cp:lastPrinted>2019-04-07T11:24:56Z</cp:lastPrinted>
  <dcterms:created xsi:type="dcterms:W3CDTF">2019-01-30T09:08:19Z</dcterms:created>
  <dcterms:modified xsi:type="dcterms:W3CDTF">2019-10-15T02:12:36Z</dcterms:modified>
</cp:coreProperties>
</file>