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56" r:id="rId4"/>
    <p:sldId id="257" r:id="rId5"/>
    <p:sldId id="258" r:id="rId6"/>
    <p:sldId id="259" r:id="rId7"/>
    <p:sldId id="269" r:id="rId8"/>
    <p:sldId id="260" r:id="rId9"/>
    <p:sldId id="270" r:id="rId10"/>
    <p:sldId id="263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Group Work" id="{711EEED5-B79B-4A50-9C64-8AE6C1B27C2B}">
          <p14:sldIdLst>
            <p14:sldId id="267"/>
          </p14:sldIdLst>
        </p14:section>
        <p14:section name="Scrabble" id="{2244A0F0-ECB1-423F-8F88-00B6FFF3AF52}">
          <p14:sldIdLst>
            <p14:sldId id="268"/>
            <p14:sldId id="256"/>
            <p14:sldId id="257"/>
            <p14:sldId id="258"/>
            <p14:sldId id="259"/>
          </p14:sldIdLst>
        </p14:section>
        <p14:section name="Sand Words" id="{3B8DA6F8-DB65-4A82-BC54-D6F7EE7EB136}">
          <p14:sldIdLst>
            <p14:sldId id="269"/>
            <p14:sldId id="260"/>
          </p14:sldIdLst>
        </p14:section>
        <p14:section name="BINGO" id="{8ECCBE79-CDA1-4DFB-8617-29E0DF930128}">
          <p14:sldIdLst>
            <p14:sldId id="270"/>
            <p14:sldId id="263"/>
            <p14:sldId id="26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53620-93F6-48D0-BFB6-365FDBC17798}" type="datetimeFigureOut">
              <a:rPr lang="en-AU" smtClean="0"/>
              <a:t>31/07/2019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74ACA-2317-4856-AC05-35AF9E63442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0126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53620-93F6-48D0-BFB6-365FDBC17798}" type="datetimeFigureOut">
              <a:rPr lang="en-AU" smtClean="0"/>
              <a:t>31/07/2019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74ACA-2317-4856-AC05-35AF9E63442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23131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53620-93F6-48D0-BFB6-365FDBC17798}" type="datetimeFigureOut">
              <a:rPr lang="en-AU" smtClean="0"/>
              <a:t>31/07/2019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74ACA-2317-4856-AC05-35AF9E63442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04562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53620-93F6-48D0-BFB6-365FDBC17798}" type="datetimeFigureOut">
              <a:rPr lang="en-AU" smtClean="0"/>
              <a:t>31/07/2019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74ACA-2317-4856-AC05-35AF9E63442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5394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53620-93F6-48D0-BFB6-365FDBC17798}" type="datetimeFigureOut">
              <a:rPr lang="en-AU" smtClean="0"/>
              <a:t>31/07/2019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74ACA-2317-4856-AC05-35AF9E63442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00871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53620-93F6-48D0-BFB6-365FDBC17798}" type="datetimeFigureOut">
              <a:rPr lang="en-AU" smtClean="0"/>
              <a:t>31/07/2019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74ACA-2317-4856-AC05-35AF9E63442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55596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53620-93F6-48D0-BFB6-365FDBC17798}" type="datetimeFigureOut">
              <a:rPr lang="en-AU" smtClean="0"/>
              <a:t>31/07/2019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74ACA-2317-4856-AC05-35AF9E63442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43098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53620-93F6-48D0-BFB6-365FDBC17798}" type="datetimeFigureOut">
              <a:rPr lang="en-AU" smtClean="0"/>
              <a:t>31/07/2019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74ACA-2317-4856-AC05-35AF9E63442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31341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53620-93F6-48D0-BFB6-365FDBC17798}" type="datetimeFigureOut">
              <a:rPr lang="en-AU" smtClean="0"/>
              <a:t>31/07/2019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74ACA-2317-4856-AC05-35AF9E63442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55272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53620-93F6-48D0-BFB6-365FDBC17798}" type="datetimeFigureOut">
              <a:rPr lang="en-AU" smtClean="0"/>
              <a:t>31/07/2019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74ACA-2317-4856-AC05-35AF9E63442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85433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53620-93F6-48D0-BFB6-365FDBC17798}" type="datetimeFigureOut">
              <a:rPr lang="en-AU" smtClean="0"/>
              <a:t>31/07/2019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74ACA-2317-4856-AC05-35AF9E63442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64856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B53620-93F6-48D0-BFB6-365FDBC17798}" type="datetimeFigureOut">
              <a:rPr lang="en-AU" smtClean="0"/>
              <a:t>31/07/2019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074ACA-2317-4856-AC05-35AF9E63442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52527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86100" y="365125"/>
            <a:ext cx="8267700" cy="1325563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Group Work</a:t>
            </a:r>
            <a:endParaRPr lang="en-AU" dirty="0"/>
          </a:p>
        </p:txBody>
      </p:sp>
      <p:sp>
        <p:nvSpPr>
          <p:cNvPr id="4" name="AutoShape 2" descr="Image result for blue planet sensory activiti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16" name="AutoShape 2" descr="Related imag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grpSp>
        <p:nvGrpSpPr>
          <p:cNvPr id="12" name="Group 11"/>
          <p:cNvGrpSpPr/>
          <p:nvPr/>
        </p:nvGrpSpPr>
        <p:grpSpPr>
          <a:xfrm>
            <a:off x="612775" y="365125"/>
            <a:ext cx="2021027" cy="1606200"/>
            <a:chOff x="460916" y="327102"/>
            <a:chExt cx="6564352" cy="4702098"/>
          </a:xfrm>
        </p:grpSpPr>
        <p:grpSp>
          <p:nvGrpSpPr>
            <p:cNvPr id="13" name="Group 12"/>
            <p:cNvGrpSpPr/>
            <p:nvPr/>
          </p:nvGrpSpPr>
          <p:grpSpPr>
            <a:xfrm>
              <a:off x="460916" y="327102"/>
              <a:ext cx="6564352" cy="4702098"/>
              <a:chOff x="2819400" y="2819400"/>
              <a:chExt cx="3540098" cy="3048001"/>
            </a:xfrm>
          </p:grpSpPr>
          <p:sp>
            <p:nvSpPr>
              <p:cNvPr id="19" name="Text Box 7"/>
              <p:cNvSpPr txBox="1">
                <a:spLocks noChangeArrowheads="1"/>
              </p:cNvSpPr>
              <p:nvPr/>
            </p:nvSpPr>
            <p:spPr bwMode="auto">
              <a:xfrm>
                <a:off x="2819400" y="2819400"/>
                <a:ext cx="3540098" cy="3048001"/>
              </a:xfrm>
              <a:prstGeom prst="rect">
                <a:avLst/>
              </a:prstGeom>
              <a:solidFill>
                <a:srgbClr val="FFFFFF"/>
              </a:solidFill>
              <a:ln w="317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GB" altLang="en-US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20" name="Text Box 7"/>
              <p:cNvSpPr txBox="1">
                <a:spLocks noChangeArrowheads="1"/>
              </p:cNvSpPr>
              <p:nvPr/>
            </p:nvSpPr>
            <p:spPr bwMode="auto">
              <a:xfrm>
                <a:off x="2819400" y="5410200"/>
                <a:ext cx="3540098" cy="457201"/>
              </a:xfrm>
              <a:prstGeom prst="rect">
                <a:avLst/>
              </a:prstGeom>
              <a:solidFill>
                <a:srgbClr val="FFFF99"/>
              </a:solidFill>
              <a:ln w="317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GB" altLang="en-US" sz="1400" dirty="0" smtClean="0">
                    <a:solidFill>
                      <a:srgbClr val="000000"/>
                    </a:solidFill>
                    <a:latin typeface="Comic Sans MS" panose="030F0702030302020204" pitchFamily="66" charset="0"/>
                  </a:rPr>
                  <a:t>Group Work</a:t>
                </a:r>
                <a:endParaRPr lang="en-GB" altLang="en-US" sz="1400" dirty="0">
                  <a:solidFill>
                    <a:srgbClr val="000000"/>
                  </a:solidFill>
                  <a:latin typeface="Comic Sans MS" panose="030F0702030302020204" pitchFamily="66" charset="0"/>
                </a:endParaRPr>
              </a:p>
            </p:txBody>
          </p:sp>
        </p:grpSp>
        <p:pic>
          <p:nvPicPr>
            <p:cNvPr id="14" name="Picture 2" descr="Related image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8767" y="327102"/>
              <a:ext cx="2002574" cy="20025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2" descr="Related image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98406" y="327102"/>
              <a:ext cx="2002574" cy="20025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2" descr="Related image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95832" y="2241395"/>
              <a:ext cx="2002574" cy="20025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6" name="Group 25"/>
          <p:cNvGrpSpPr/>
          <p:nvPr/>
        </p:nvGrpSpPr>
        <p:grpSpPr>
          <a:xfrm>
            <a:off x="744500" y="3336595"/>
            <a:ext cx="2874889" cy="2226005"/>
            <a:chOff x="744500" y="3336595"/>
            <a:chExt cx="2874889" cy="2226005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5635" t="73056"/>
            <a:stretch/>
          </p:blipFill>
          <p:spPr>
            <a:xfrm>
              <a:off x="744500" y="3336595"/>
              <a:ext cx="2874889" cy="2035505"/>
            </a:xfrm>
            <a:prstGeom prst="rect">
              <a:avLst/>
            </a:prstGeom>
          </p:spPr>
        </p:pic>
        <p:sp>
          <p:nvSpPr>
            <p:cNvPr id="21" name="TextBox 20"/>
            <p:cNvSpPr txBox="1"/>
            <p:nvPr/>
          </p:nvSpPr>
          <p:spPr>
            <a:xfrm flipH="1">
              <a:off x="846490" y="5187434"/>
              <a:ext cx="2658709" cy="375166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bingo</a:t>
              </a:r>
              <a:endParaRPr lang="en-AU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4972048" y="2533649"/>
            <a:ext cx="2247902" cy="3093483"/>
            <a:chOff x="4972048" y="2533649"/>
            <a:chExt cx="2247902" cy="3093483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5793" b="12915"/>
            <a:stretch/>
          </p:blipFill>
          <p:spPr>
            <a:xfrm>
              <a:off x="4972050" y="2533649"/>
              <a:ext cx="2247900" cy="2838451"/>
            </a:xfrm>
            <a:prstGeom prst="rect">
              <a:avLst/>
            </a:prstGeom>
          </p:spPr>
        </p:pic>
        <p:sp>
          <p:nvSpPr>
            <p:cNvPr id="23" name="TextBox 22"/>
            <p:cNvSpPr txBox="1"/>
            <p:nvPr/>
          </p:nvSpPr>
          <p:spPr>
            <a:xfrm flipH="1">
              <a:off x="4972048" y="5257800"/>
              <a:ext cx="2247901" cy="369332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scrabble</a:t>
              </a:r>
              <a:endParaRPr lang="en-AU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8686800" y="2705100"/>
            <a:ext cx="2667000" cy="2927866"/>
            <a:chOff x="8686800" y="2705100"/>
            <a:chExt cx="2667000" cy="2927866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86800" y="2705100"/>
              <a:ext cx="2667000" cy="2667000"/>
            </a:xfrm>
            <a:prstGeom prst="rect">
              <a:avLst/>
            </a:prstGeom>
          </p:spPr>
        </p:pic>
        <p:sp>
          <p:nvSpPr>
            <p:cNvPr id="24" name="TextBox 23"/>
            <p:cNvSpPr txBox="1"/>
            <p:nvPr/>
          </p:nvSpPr>
          <p:spPr>
            <a:xfrm flipH="1">
              <a:off x="8695091" y="5257800"/>
              <a:ext cx="2658709" cy="375166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sand words</a:t>
              </a:r>
              <a:endParaRPr lang="en-AU" dirty="0"/>
            </a:p>
          </p:txBody>
        </p:sp>
      </p:grpSp>
    </p:spTree>
    <p:extLst>
      <p:ext uri="{BB962C8B-B14F-4D97-AF65-F5344CB8AC3E}">
        <p14:creationId xmlns:p14="http://schemas.microsoft.com/office/powerpoint/2010/main" val="3943902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en-US" dirty="0" smtClean="0"/>
              <a:t>BINGO</a:t>
            </a:r>
            <a:endParaRPr lang="en-AU" dirty="0"/>
          </a:p>
        </p:txBody>
      </p:sp>
      <p:sp>
        <p:nvSpPr>
          <p:cNvPr id="4" name="Rectangle 3"/>
          <p:cNvSpPr/>
          <p:nvPr/>
        </p:nvSpPr>
        <p:spPr>
          <a:xfrm>
            <a:off x="95251" y="1866900"/>
            <a:ext cx="3924298" cy="146685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solidFill>
                  <a:schemeClr val="tx1"/>
                </a:solidFill>
                <a:latin typeface="NSWPrintSolid" panose="00000400000000000000" pitchFamily="2" charset="0"/>
              </a:rPr>
              <a:t>flora</a:t>
            </a:r>
            <a:endParaRPr lang="en-AU" sz="6600" dirty="0">
              <a:solidFill>
                <a:schemeClr val="tx1"/>
              </a:solidFill>
              <a:latin typeface="NSWPrintSolid" panose="000004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5252" y="3333750"/>
            <a:ext cx="3924298" cy="146685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solidFill>
                  <a:schemeClr val="tx1"/>
                </a:solidFill>
                <a:latin typeface="NSWPrintSolid" panose="00000400000000000000" pitchFamily="2" charset="0"/>
              </a:rPr>
              <a:t>seaweed</a:t>
            </a:r>
            <a:endParaRPr lang="en-AU" sz="6600" dirty="0">
              <a:solidFill>
                <a:schemeClr val="tx1"/>
              </a:solidFill>
              <a:latin typeface="NSWPrintSolid" panose="000004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5250" y="4800600"/>
            <a:ext cx="3924298" cy="146685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solidFill>
                  <a:schemeClr val="tx1"/>
                </a:solidFill>
                <a:latin typeface="NSWPrintSolid" panose="00000400000000000000" pitchFamily="2" charset="0"/>
              </a:rPr>
              <a:t>Australia</a:t>
            </a:r>
            <a:endParaRPr lang="en-AU" sz="6600" dirty="0">
              <a:solidFill>
                <a:schemeClr val="tx1"/>
              </a:solidFill>
              <a:latin typeface="NSWPrintSolid" panose="000004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019547" y="1866900"/>
            <a:ext cx="3971930" cy="146685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solidFill>
                  <a:schemeClr val="tx1"/>
                </a:solidFill>
                <a:latin typeface="NSWPrintSolid" panose="00000400000000000000" pitchFamily="2" charset="0"/>
              </a:rPr>
              <a:t>sea</a:t>
            </a:r>
            <a:endParaRPr lang="en-AU" sz="6600" dirty="0">
              <a:solidFill>
                <a:schemeClr val="tx1"/>
              </a:solidFill>
              <a:latin typeface="NSWPrintSolid" panose="000004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019548" y="3333750"/>
            <a:ext cx="3971930" cy="146685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solidFill>
                  <a:schemeClr val="tx1"/>
                </a:solidFill>
                <a:latin typeface="NSWPrintSolid" panose="00000400000000000000" pitchFamily="2" charset="0"/>
              </a:rPr>
              <a:t>coral</a:t>
            </a:r>
            <a:endParaRPr lang="en-AU" sz="6600" dirty="0">
              <a:solidFill>
                <a:schemeClr val="tx1"/>
              </a:solidFill>
              <a:latin typeface="NSWPrintSolid" panose="000004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019546" y="4800600"/>
            <a:ext cx="3971930" cy="146685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solidFill>
                  <a:schemeClr val="tx1"/>
                </a:solidFill>
                <a:latin typeface="NSWPrintSolid" panose="00000400000000000000" pitchFamily="2" charset="0"/>
              </a:rPr>
              <a:t>algae</a:t>
            </a:r>
            <a:endParaRPr lang="en-AU" sz="6600" dirty="0">
              <a:solidFill>
                <a:schemeClr val="tx1"/>
              </a:solidFill>
              <a:latin typeface="NSWPrintSolid" panose="000004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991475" y="1866900"/>
            <a:ext cx="4124326" cy="146685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solidFill>
                  <a:schemeClr val="tx1"/>
                </a:solidFill>
                <a:latin typeface="NSWPrintSolid" panose="00000400000000000000" pitchFamily="2" charset="0"/>
              </a:rPr>
              <a:t>earth</a:t>
            </a:r>
            <a:endParaRPr lang="en-AU" sz="6600" dirty="0">
              <a:solidFill>
                <a:schemeClr val="tx1"/>
              </a:solidFill>
              <a:latin typeface="NSWPrintSolid" panose="000004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991476" y="3333750"/>
            <a:ext cx="4124326" cy="146685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solidFill>
                  <a:schemeClr val="tx1"/>
                </a:solidFill>
                <a:latin typeface="NSWPrintSolid" panose="00000400000000000000" pitchFamily="2" charset="0"/>
              </a:rPr>
              <a:t>ocean</a:t>
            </a:r>
            <a:endParaRPr lang="en-AU" sz="6600" dirty="0">
              <a:solidFill>
                <a:schemeClr val="tx1"/>
              </a:solidFill>
              <a:latin typeface="NSWPrintSolid" panose="000004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991474" y="4800600"/>
            <a:ext cx="4124326" cy="146685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solidFill>
                  <a:schemeClr val="tx1"/>
                </a:solidFill>
                <a:latin typeface="NSWPrintSolid" panose="00000400000000000000" pitchFamily="2" charset="0"/>
              </a:rPr>
              <a:t>fauna</a:t>
            </a:r>
            <a:endParaRPr lang="en-AU" sz="6600" dirty="0">
              <a:solidFill>
                <a:schemeClr val="tx1"/>
              </a:solidFill>
              <a:latin typeface="NSWPrintSolid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1541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57250" y="1690688"/>
            <a:ext cx="5238750" cy="516731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Rectangle 7"/>
          <p:cNvSpPr/>
          <p:nvPr/>
        </p:nvSpPr>
        <p:spPr>
          <a:xfrm>
            <a:off x="6076950" y="1690688"/>
            <a:ext cx="5238750" cy="516731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en-US" dirty="0" smtClean="0"/>
              <a:t>BINGO</a:t>
            </a: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2820836" y="1777484"/>
            <a:ext cx="1311578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Adults ask…</a:t>
            </a:r>
            <a:endParaRPr lang="en-AU" dirty="0"/>
          </a:p>
        </p:txBody>
      </p:sp>
      <p:sp>
        <p:nvSpPr>
          <p:cNvPr id="5" name="TextBox 4"/>
          <p:cNvSpPr txBox="1"/>
          <p:nvPr/>
        </p:nvSpPr>
        <p:spPr>
          <a:xfrm>
            <a:off x="819150" y="3162300"/>
            <a:ext cx="5238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is spikey?  </a:t>
            </a:r>
            <a:endParaRPr lang="en-AU" dirty="0"/>
          </a:p>
        </p:txBody>
      </p:sp>
      <p:sp>
        <p:nvSpPr>
          <p:cNvPr id="6" name="TextBox 5"/>
          <p:cNvSpPr txBox="1"/>
          <p:nvPr/>
        </p:nvSpPr>
        <p:spPr>
          <a:xfrm>
            <a:off x="7788130" y="1777484"/>
            <a:ext cx="2051844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Students respond…</a:t>
            </a:r>
            <a:endParaRPr lang="en-AU" dirty="0"/>
          </a:p>
        </p:txBody>
      </p:sp>
      <p:sp>
        <p:nvSpPr>
          <p:cNvPr id="9" name="TextBox 8"/>
          <p:cNvSpPr txBox="1"/>
          <p:nvPr/>
        </p:nvSpPr>
        <p:spPr>
          <a:xfrm>
            <a:off x="6096000" y="3136385"/>
            <a:ext cx="5238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Coral</a:t>
            </a:r>
            <a:endParaRPr lang="en-AU" dirty="0"/>
          </a:p>
        </p:txBody>
      </p:sp>
      <p:sp>
        <p:nvSpPr>
          <p:cNvPr id="10" name="TextBox 9"/>
          <p:cNvSpPr txBox="1"/>
          <p:nvPr/>
        </p:nvSpPr>
        <p:spPr>
          <a:xfrm>
            <a:off x="800100" y="3517899"/>
            <a:ext cx="5238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Seaweed is a type of….</a:t>
            </a:r>
            <a:endParaRPr lang="en-AU" dirty="0"/>
          </a:p>
        </p:txBody>
      </p:sp>
      <p:sp>
        <p:nvSpPr>
          <p:cNvPr id="11" name="TextBox 10"/>
          <p:cNvSpPr txBox="1"/>
          <p:nvPr/>
        </p:nvSpPr>
        <p:spPr>
          <a:xfrm>
            <a:off x="6076950" y="3491984"/>
            <a:ext cx="5238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Flora</a:t>
            </a:r>
            <a:endParaRPr lang="en-AU" dirty="0"/>
          </a:p>
        </p:txBody>
      </p:sp>
      <p:sp>
        <p:nvSpPr>
          <p:cNvPr id="12" name="TextBox 11"/>
          <p:cNvSpPr txBox="1"/>
          <p:nvPr/>
        </p:nvSpPr>
        <p:spPr>
          <a:xfrm>
            <a:off x="781050" y="4674436"/>
            <a:ext cx="5238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country do we live in?</a:t>
            </a:r>
            <a:endParaRPr lang="en-AU" dirty="0"/>
          </a:p>
        </p:txBody>
      </p:sp>
      <p:sp>
        <p:nvSpPr>
          <p:cNvPr id="13" name="TextBox 12"/>
          <p:cNvSpPr txBox="1"/>
          <p:nvPr/>
        </p:nvSpPr>
        <p:spPr>
          <a:xfrm>
            <a:off x="6019800" y="4702569"/>
            <a:ext cx="5238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Australia</a:t>
            </a:r>
            <a:endParaRPr lang="en-AU" dirty="0"/>
          </a:p>
        </p:txBody>
      </p:sp>
      <p:sp>
        <p:nvSpPr>
          <p:cNvPr id="14" name="TextBox 13"/>
          <p:cNvSpPr txBox="1"/>
          <p:nvPr/>
        </p:nvSpPr>
        <p:spPr>
          <a:xfrm>
            <a:off x="800100" y="2797929"/>
            <a:ext cx="5238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 live on planet….</a:t>
            </a:r>
            <a:endParaRPr lang="en-AU" dirty="0"/>
          </a:p>
        </p:txBody>
      </p:sp>
      <p:sp>
        <p:nvSpPr>
          <p:cNvPr id="15" name="TextBox 14"/>
          <p:cNvSpPr txBox="1"/>
          <p:nvPr/>
        </p:nvSpPr>
        <p:spPr>
          <a:xfrm>
            <a:off x="6076950" y="2772014"/>
            <a:ext cx="5238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Earth</a:t>
            </a:r>
            <a:endParaRPr lang="en-AU" dirty="0"/>
          </a:p>
        </p:txBody>
      </p:sp>
      <p:sp>
        <p:nvSpPr>
          <p:cNvPr id="16" name="TextBox 15"/>
          <p:cNvSpPr txBox="1"/>
          <p:nvPr/>
        </p:nvSpPr>
        <p:spPr>
          <a:xfrm>
            <a:off x="800100" y="5111771"/>
            <a:ext cx="5238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type of ocean flora</a:t>
            </a:r>
            <a:endParaRPr lang="en-AU" dirty="0"/>
          </a:p>
        </p:txBody>
      </p:sp>
      <p:sp>
        <p:nvSpPr>
          <p:cNvPr id="17" name="TextBox 16"/>
          <p:cNvSpPr txBox="1"/>
          <p:nvPr/>
        </p:nvSpPr>
        <p:spPr>
          <a:xfrm>
            <a:off x="6038850" y="5111771"/>
            <a:ext cx="5238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Seaweed/algae</a:t>
            </a:r>
            <a:endParaRPr lang="en-AU" dirty="0"/>
          </a:p>
        </p:txBody>
      </p:sp>
      <p:sp>
        <p:nvSpPr>
          <p:cNvPr id="18" name="TextBox 17"/>
          <p:cNvSpPr txBox="1"/>
          <p:nvPr/>
        </p:nvSpPr>
        <p:spPr>
          <a:xfrm>
            <a:off x="781050" y="3865955"/>
            <a:ext cx="5238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type of ocean flora</a:t>
            </a:r>
            <a:endParaRPr lang="en-AU" dirty="0"/>
          </a:p>
        </p:txBody>
      </p:sp>
      <p:sp>
        <p:nvSpPr>
          <p:cNvPr id="19" name="TextBox 18"/>
          <p:cNvSpPr txBox="1"/>
          <p:nvPr/>
        </p:nvSpPr>
        <p:spPr>
          <a:xfrm>
            <a:off x="6057900" y="3840040"/>
            <a:ext cx="5238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Seaweed/algae</a:t>
            </a:r>
            <a:endParaRPr lang="en-AU" dirty="0"/>
          </a:p>
        </p:txBody>
      </p:sp>
      <p:sp>
        <p:nvSpPr>
          <p:cNvPr id="20" name="TextBox 19"/>
          <p:cNvSpPr txBox="1"/>
          <p:nvPr/>
        </p:nvSpPr>
        <p:spPr>
          <a:xfrm>
            <a:off x="800100" y="4284246"/>
            <a:ext cx="5238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Another name for animals</a:t>
            </a:r>
            <a:endParaRPr lang="en-AU" dirty="0"/>
          </a:p>
        </p:txBody>
      </p:sp>
      <p:sp>
        <p:nvSpPr>
          <p:cNvPr id="21" name="TextBox 20"/>
          <p:cNvSpPr txBox="1"/>
          <p:nvPr/>
        </p:nvSpPr>
        <p:spPr>
          <a:xfrm>
            <a:off x="6076950" y="4258331"/>
            <a:ext cx="5238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Fauna</a:t>
            </a:r>
            <a:endParaRPr lang="en-AU" dirty="0"/>
          </a:p>
        </p:txBody>
      </p:sp>
      <p:sp>
        <p:nvSpPr>
          <p:cNvPr id="22" name="TextBox 21"/>
          <p:cNvSpPr txBox="1"/>
          <p:nvPr/>
        </p:nvSpPr>
        <p:spPr>
          <a:xfrm>
            <a:off x="819150" y="5578232"/>
            <a:ext cx="5238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Earth has 5 …. </a:t>
            </a:r>
            <a:endParaRPr lang="en-AU" dirty="0"/>
          </a:p>
        </p:txBody>
      </p:sp>
      <p:sp>
        <p:nvSpPr>
          <p:cNvPr id="23" name="TextBox 22"/>
          <p:cNvSpPr txBox="1"/>
          <p:nvPr/>
        </p:nvSpPr>
        <p:spPr>
          <a:xfrm>
            <a:off x="6096000" y="5552317"/>
            <a:ext cx="5238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oceans</a:t>
            </a:r>
            <a:endParaRPr lang="en-AU" dirty="0"/>
          </a:p>
        </p:txBody>
      </p:sp>
      <p:sp>
        <p:nvSpPr>
          <p:cNvPr id="24" name="TextBox 23"/>
          <p:cNvSpPr txBox="1"/>
          <p:nvPr/>
        </p:nvSpPr>
        <p:spPr>
          <a:xfrm flipH="1">
            <a:off x="11277600" y="155964"/>
            <a:ext cx="963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TH, SD</a:t>
            </a:r>
            <a:endParaRPr lang="en-AU" dirty="0"/>
          </a:p>
        </p:txBody>
      </p:sp>
      <p:sp>
        <p:nvSpPr>
          <p:cNvPr id="25" name="TextBox 24"/>
          <p:cNvSpPr txBox="1"/>
          <p:nvPr/>
        </p:nvSpPr>
        <p:spPr>
          <a:xfrm>
            <a:off x="838200" y="2339736"/>
            <a:ext cx="5238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Flora and Fauna are found under the…</a:t>
            </a:r>
            <a:endParaRPr lang="en-AU" dirty="0"/>
          </a:p>
        </p:txBody>
      </p:sp>
      <p:sp>
        <p:nvSpPr>
          <p:cNvPr id="26" name="TextBox 25"/>
          <p:cNvSpPr txBox="1"/>
          <p:nvPr/>
        </p:nvSpPr>
        <p:spPr>
          <a:xfrm>
            <a:off x="6115050" y="2313821"/>
            <a:ext cx="5238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Sea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72533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Scrabble instructions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Students find letters to create given words</a:t>
            </a:r>
          </a:p>
          <a:p>
            <a:r>
              <a:rPr lang="en-AU" dirty="0" smtClean="0"/>
              <a:t>Pages 3-4 for students who require text prompts</a:t>
            </a:r>
          </a:p>
          <a:p>
            <a:r>
              <a:rPr lang="en-AU" dirty="0" smtClean="0"/>
              <a:t>Pages 5-6 for students who do not require text prompts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13237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0825"/>
            <a:ext cx="10515600" cy="1349375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en-US" dirty="0" smtClean="0"/>
              <a:t>Scrabble</a:t>
            </a:r>
            <a:endParaRPr lang="en-AU" dirty="0"/>
          </a:p>
        </p:txBody>
      </p:sp>
      <p:sp>
        <p:nvSpPr>
          <p:cNvPr id="10" name="Rectangle 9"/>
          <p:cNvSpPr/>
          <p:nvPr/>
        </p:nvSpPr>
        <p:spPr>
          <a:xfrm>
            <a:off x="76202" y="1866900"/>
            <a:ext cx="3971930" cy="146685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solidFill>
                  <a:schemeClr val="tx1"/>
                </a:solidFill>
                <a:latin typeface="NSWPrintSolid" panose="00000400000000000000" pitchFamily="2" charset="0"/>
              </a:rPr>
              <a:t>coral</a:t>
            </a:r>
            <a:endParaRPr lang="en-AU" sz="6600" dirty="0">
              <a:solidFill>
                <a:schemeClr val="tx1"/>
              </a:solidFill>
              <a:latin typeface="NSWPrintSolid" panose="000004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5252" y="5219700"/>
            <a:ext cx="3971930" cy="146685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solidFill>
                  <a:schemeClr val="tx1"/>
                </a:solidFill>
                <a:latin typeface="NSWPrintSolid" panose="00000400000000000000" pitchFamily="2" charset="0"/>
              </a:rPr>
              <a:t>ocean</a:t>
            </a:r>
            <a:endParaRPr lang="en-AU" sz="6600" dirty="0">
              <a:solidFill>
                <a:schemeClr val="tx1"/>
              </a:solidFill>
              <a:latin typeface="NSWPrintSolid" panose="000004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00751" y="2019300"/>
            <a:ext cx="1314450" cy="12573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Rectangle 12"/>
          <p:cNvSpPr/>
          <p:nvPr/>
        </p:nvSpPr>
        <p:spPr>
          <a:xfrm>
            <a:off x="7543802" y="2019300"/>
            <a:ext cx="1314450" cy="12573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" name="Rectangle 13"/>
          <p:cNvSpPr/>
          <p:nvPr/>
        </p:nvSpPr>
        <p:spPr>
          <a:xfrm>
            <a:off x="4457700" y="2019300"/>
            <a:ext cx="1314450" cy="12573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" name="Rectangle 14"/>
          <p:cNvSpPr/>
          <p:nvPr/>
        </p:nvSpPr>
        <p:spPr>
          <a:xfrm>
            <a:off x="9086853" y="2019300"/>
            <a:ext cx="1314450" cy="12573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" name="Rectangle 15"/>
          <p:cNvSpPr/>
          <p:nvPr/>
        </p:nvSpPr>
        <p:spPr>
          <a:xfrm>
            <a:off x="10629904" y="2019300"/>
            <a:ext cx="1314450" cy="12573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" name="Rectangle 16"/>
          <p:cNvSpPr/>
          <p:nvPr/>
        </p:nvSpPr>
        <p:spPr>
          <a:xfrm>
            <a:off x="6019802" y="3752850"/>
            <a:ext cx="1314450" cy="12573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8" name="Rectangle 17"/>
          <p:cNvSpPr/>
          <p:nvPr/>
        </p:nvSpPr>
        <p:spPr>
          <a:xfrm>
            <a:off x="7562853" y="3752850"/>
            <a:ext cx="1314450" cy="12573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9" name="Rectangle 18"/>
          <p:cNvSpPr/>
          <p:nvPr/>
        </p:nvSpPr>
        <p:spPr>
          <a:xfrm>
            <a:off x="4476751" y="3752850"/>
            <a:ext cx="1314450" cy="12573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0" name="Rectangle 19"/>
          <p:cNvSpPr/>
          <p:nvPr/>
        </p:nvSpPr>
        <p:spPr>
          <a:xfrm>
            <a:off x="9105904" y="3752850"/>
            <a:ext cx="1314450" cy="12573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1" name="Rectangle 20"/>
          <p:cNvSpPr/>
          <p:nvPr/>
        </p:nvSpPr>
        <p:spPr>
          <a:xfrm>
            <a:off x="10648955" y="3752850"/>
            <a:ext cx="1314450" cy="12573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2" name="Rectangle 21"/>
          <p:cNvSpPr/>
          <p:nvPr/>
        </p:nvSpPr>
        <p:spPr>
          <a:xfrm>
            <a:off x="6019802" y="5410200"/>
            <a:ext cx="1314450" cy="12573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3" name="Rectangle 22"/>
          <p:cNvSpPr/>
          <p:nvPr/>
        </p:nvSpPr>
        <p:spPr>
          <a:xfrm>
            <a:off x="7562853" y="5410200"/>
            <a:ext cx="1314450" cy="12573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4" name="Rectangle 23"/>
          <p:cNvSpPr/>
          <p:nvPr/>
        </p:nvSpPr>
        <p:spPr>
          <a:xfrm>
            <a:off x="4476751" y="5410200"/>
            <a:ext cx="1314450" cy="12573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5" name="Rectangle 24"/>
          <p:cNvSpPr/>
          <p:nvPr/>
        </p:nvSpPr>
        <p:spPr>
          <a:xfrm>
            <a:off x="9105904" y="5410200"/>
            <a:ext cx="1314450" cy="12573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6" name="Rectangle 25"/>
          <p:cNvSpPr/>
          <p:nvPr/>
        </p:nvSpPr>
        <p:spPr>
          <a:xfrm>
            <a:off x="10648955" y="5410200"/>
            <a:ext cx="1314450" cy="12573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8" name="Rectangle 27"/>
          <p:cNvSpPr/>
          <p:nvPr/>
        </p:nvSpPr>
        <p:spPr>
          <a:xfrm>
            <a:off x="76202" y="3552825"/>
            <a:ext cx="3971930" cy="146685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solidFill>
                  <a:schemeClr val="tx1"/>
                </a:solidFill>
                <a:latin typeface="NSWPrintSolid" panose="00000400000000000000" pitchFamily="2" charset="0"/>
              </a:rPr>
              <a:t>algae</a:t>
            </a:r>
            <a:endParaRPr lang="en-AU" sz="6600" dirty="0">
              <a:solidFill>
                <a:schemeClr val="tx1"/>
              </a:solidFill>
              <a:latin typeface="NSWPrintSolid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47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0825"/>
            <a:ext cx="10515600" cy="1349375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en-US" dirty="0" smtClean="0"/>
              <a:t>Scrabble</a:t>
            </a:r>
            <a:endParaRPr lang="en-AU" dirty="0"/>
          </a:p>
        </p:txBody>
      </p:sp>
      <p:sp>
        <p:nvSpPr>
          <p:cNvPr id="9" name="Rectangle 8"/>
          <p:cNvSpPr/>
          <p:nvPr/>
        </p:nvSpPr>
        <p:spPr>
          <a:xfrm>
            <a:off x="95251" y="1866900"/>
            <a:ext cx="3924298" cy="146685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solidFill>
                  <a:schemeClr val="tx1"/>
                </a:solidFill>
                <a:latin typeface="NSWPrintSolid" panose="00000400000000000000" pitchFamily="2" charset="0"/>
              </a:rPr>
              <a:t>flora</a:t>
            </a:r>
            <a:endParaRPr lang="en-AU" sz="6600" dirty="0">
              <a:solidFill>
                <a:schemeClr val="tx1"/>
              </a:solidFill>
              <a:latin typeface="NSWPrintSolid" panose="000004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5251" y="3562350"/>
            <a:ext cx="4124326" cy="146685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solidFill>
                  <a:schemeClr val="tx1"/>
                </a:solidFill>
                <a:latin typeface="NSWPrintSolid" panose="00000400000000000000" pitchFamily="2" charset="0"/>
              </a:rPr>
              <a:t>ocean</a:t>
            </a:r>
            <a:endParaRPr lang="en-AU" sz="6600" dirty="0">
              <a:solidFill>
                <a:schemeClr val="tx1"/>
              </a:solidFill>
              <a:latin typeface="NSWPrintSolid" panose="000004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5251" y="5257800"/>
            <a:ext cx="4124326" cy="146685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solidFill>
                  <a:schemeClr val="tx1"/>
                </a:solidFill>
                <a:latin typeface="NSWPrintSolid" panose="00000400000000000000" pitchFamily="2" charset="0"/>
              </a:rPr>
              <a:t>fauna</a:t>
            </a:r>
            <a:endParaRPr lang="en-AU" sz="6600" dirty="0">
              <a:solidFill>
                <a:schemeClr val="tx1"/>
              </a:solidFill>
              <a:latin typeface="NSWPrintSolid" panose="000004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00751" y="2076450"/>
            <a:ext cx="1314450" cy="12573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Rectangle 11"/>
          <p:cNvSpPr/>
          <p:nvPr/>
        </p:nvSpPr>
        <p:spPr>
          <a:xfrm>
            <a:off x="7543802" y="2076450"/>
            <a:ext cx="1314450" cy="12573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Rectangle 12"/>
          <p:cNvSpPr/>
          <p:nvPr/>
        </p:nvSpPr>
        <p:spPr>
          <a:xfrm>
            <a:off x="4457700" y="2076450"/>
            <a:ext cx="1314450" cy="12573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" name="Rectangle 13"/>
          <p:cNvSpPr/>
          <p:nvPr/>
        </p:nvSpPr>
        <p:spPr>
          <a:xfrm>
            <a:off x="9086853" y="2076450"/>
            <a:ext cx="1314450" cy="12573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" name="Rectangle 14"/>
          <p:cNvSpPr/>
          <p:nvPr/>
        </p:nvSpPr>
        <p:spPr>
          <a:xfrm>
            <a:off x="10629904" y="2076450"/>
            <a:ext cx="1314450" cy="12573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" name="Rectangle 15"/>
          <p:cNvSpPr/>
          <p:nvPr/>
        </p:nvSpPr>
        <p:spPr>
          <a:xfrm>
            <a:off x="6019802" y="3810000"/>
            <a:ext cx="1314450" cy="12573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" name="Rectangle 16"/>
          <p:cNvSpPr/>
          <p:nvPr/>
        </p:nvSpPr>
        <p:spPr>
          <a:xfrm>
            <a:off x="7562853" y="3810000"/>
            <a:ext cx="1314450" cy="12573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8" name="Rectangle 17"/>
          <p:cNvSpPr/>
          <p:nvPr/>
        </p:nvSpPr>
        <p:spPr>
          <a:xfrm>
            <a:off x="4476751" y="3810000"/>
            <a:ext cx="1314450" cy="12573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9" name="Rectangle 18"/>
          <p:cNvSpPr/>
          <p:nvPr/>
        </p:nvSpPr>
        <p:spPr>
          <a:xfrm>
            <a:off x="9105904" y="3810000"/>
            <a:ext cx="1314450" cy="12573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0" name="Rectangle 19"/>
          <p:cNvSpPr/>
          <p:nvPr/>
        </p:nvSpPr>
        <p:spPr>
          <a:xfrm>
            <a:off x="10648955" y="3810000"/>
            <a:ext cx="1314450" cy="12573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1" name="Rectangle 20"/>
          <p:cNvSpPr/>
          <p:nvPr/>
        </p:nvSpPr>
        <p:spPr>
          <a:xfrm>
            <a:off x="6019802" y="5467350"/>
            <a:ext cx="1314450" cy="12573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2" name="Rectangle 21"/>
          <p:cNvSpPr/>
          <p:nvPr/>
        </p:nvSpPr>
        <p:spPr>
          <a:xfrm>
            <a:off x="7562853" y="5467350"/>
            <a:ext cx="1314450" cy="12573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3" name="Rectangle 22"/>
          <p:cNvSpPr/>
          <p:nvPr/>
        </p:nvSpPr>
        <p:spPr>
          <a:xfrm>
            <a:off x="4476751" y="5467350"/>
            <a:ext cx="1314450" cy="12573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4" name="Rectangle 23"/>
          <p:cNvSpPr/>
          <p:nvPr/>
        </p:nvSpPr>
        <p:spPr>
          <a:xfrm>
            <a:off x="9105904" y="5467350"/>
            <a:ext cx="1314450" cy="12573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5" name="Rectangle 24"/>
          <p:cNvSpPr/>
          <p:nvPr/>
        </p:nvSpPr>
        <p:spPr>
          <a:xfrm>
            <a:off x="10648955" y="5467350"/>
            <a:ext cx="1314450" cy="12573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68882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250825"/>
            <a:ext cx="10515600" cy="1349375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en-US" dirty="0" smtClean="0"/>
              <a:t>Scrabble</a:t>
            </a:r>
            <a:endParaRPr lang="en-AU" dirty="0"/>
          </a:p>
        </p:txBody>
      </p:sp>
      <p:sp>
        <p:nvSpPr>
          <p:cNvPr id="5" name="Rectangle 4"/>
          <p:cNvSpPr/>
          <p:nvPr/>
        </p:nvSpPr>
        <p:spPr>
          <a:xfrm>
            <a:off x="4095751" y="1943100"/>
            <a:ext cx="1314450" cy="12573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Rectangle 5"/>
          <p:cNvSpPr/>
          <p:nvPr/>
        </p:nvSpPr>
        <p:spPr>
          <a:xfrm>
            <a:off x="5638802" y="1943100"/>
            <a:ext cx="1314450" cy="12573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Rectangle 6"/>
          <p:cNvSpPr/>
          <p:nvPr/>
        </p:nvSpPr>
        <p:spPr>
          <a:xfrm>
            <a:off x="2552700" y="1943100"/>
            <a:ext cx="1314450" cy="12573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Rectangle 7"/>
          <p:cNvSpPr/>
          <p:nvPr/>
        </p:nvSpPr>
        <p:spPr>
          <a:xfrm>
            <a:off x="7181853" y="1943100"/>
            <a:ext cx="1314450" cy="12573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Rectangle 8"/>
          <p:cNvSpPr/>
          <p:nvPr/>
        </p:nvSpPr>
        <p:spPr>
          <a:xfrm>
            <a:off x="8724904" y="1943100"/>
            <a:ext cx="1314450" cy="12573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Rectangle 9"/>
          <p:cNvSpPr/>
          <p:nvPr/>
        </p:nvSpPr>
        <p:spPr>
          <a:xfrm>
            <a:off x="4114802" y="3676650"/>
            <a:ext cx="1314450" cy="12573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Rectangle 10"/>
          <p:cNvSpPr/>
          <p:nvPr/>
        </p:nvSpPr>
        <p:spPr>
          <a:xfrm>
            <a:off x="5657853" y="3676650"/>
            <a:ext cx="1314450" cy="12573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Rectangle 11"/>
          <p:cNvSpPr/>
          <p:nvPr/>
        </p:nvSpPr>
        <p:spPr>
          <a:xfrm>
            <a:off x="2571751" y="3676650"/>
            <a:ext cx="1314450" cy="12573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Rectangle 12"/>
          <p:cNvSpPr/>
          <p:nvPr/>
        </p:nvSpPr>
        <p:spPr>
          <a:xfrm>
            <a:off x="7200904" y="3676650"/>
            <a:ext cx="1314450" cy="12573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" name="Rectangle 13"/>
          <p:cNvSpPr/>
          <p:nvPr/>
        </p:nvSpPr>
        <p:spPr>
          <a:xfrm>
            <a:off x="8743955" y="3676650"/>
            <a:ext cx="1314450" cy="12573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" name="Rectangle 14"/>
          <p:cNvSpPr/>
          <p:nvPr/>
        </p:nvSpPr>
        <p:spPr>
          <a:xfrm>
            <a:off x="4114802" y="5334000"/>
            <a:ext cx="1314450" cy="12573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" name="Rectangle 15"/>
          <p:cNvSpPr/>
          <p:nvPr/>
        </p:nvSpPr>
        <p:spPr>
          <a:xfrm>
            <a:off x="5657853" y="5334000"/>
            <a:ext cx="1314450" cy="12573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" name="Rectangle 16"/>
          <p:cNvSpPr/>
          <p:nvPr/>
        </p:nvSpPr>
        <p:spPr>
          <a:xfrm>
            <a:off x="2571751" y="5334000"/>
            <a:ext cx="1314450" cy="12573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8" name="Rectangle 17"/>
          <p:cNvSpPr/>
          <p:nvPr/>
        </p:nvSpPr>
        <p:spPr>
          <a:xfrm>
            <a:off x="7200904" y="5334000"/>
            <a:ext cx="1314450" cy="12573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9" name="Rectangle 18"/>
          <p:cNvSpPr/>
          <p:nvPr/>
        </p:nvSpPr>
        <p:spPr>
          <a:xfrm>
            <a:off x="8743955" y="5334000"/>
            <a:ext cx="1314450" cy="12573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0" name="TextBox 19"/>
          <p:cNvSpPr txBox="1"/>
          <p:nvPr/>
        </p:nvSpPr>
        <p:spPr>
          <a:xfrm>
            <a:off x="1905000" y="2419350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</a:t>
            </a:r>
            <a:endParaRPr lang="en-AU" dirty="0"/>
          </a:p>
        </p:txBody>
      </p:sp>
      <p:sp>
        <p:nvSpPr>
          <p:cNvPr id="21" name="TextBox 20"/>
          <p:cNvSpPr txBox="1"/>
          <p:nvPr/>
        </p:nvSpPr>
        <p:spPr>
          <a:xfrm>
            <a:off x="1983756" y="4120634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  <a:r>
              <a:rPr lang="en-US" dirty="0" smtClean="0"/>
              <a:t>.</a:t>
            </a:r>
            <a:endParaRPr lang="en-AU" dirty="0"/>
          </a:p>
        </p:txBody>
      </p:sp>
      <p:sp>
        <p:nvSpPr>
          <p:cNvPr id="22" name="TextBox 21"/>
          <p:cNvSpPr txBox="1"/>
          <p:nvPr/>
        </p:nvSpPr>
        <p:spPr>
          <a:xfrm>
            <a:off x="1975509" y="5821918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  <a:r>
              <a:rPr lang="en-US" dirty="0" smtClean="0"/>
              <a:t>.</a:t>
            </a:r>
            <a:endParaRPr lang="en-AU" dirty="0"/>
          </a:p>
        </p:txBody>
      </p:sp>
      <p:sp>
        <p:nvSpPr>
          <p:cNvPr id="23" name="TextBox 22"/>
          <p:cNvSpPr txBox="1"/>
          <p:nvPr/>
        </p:nvSpPr>
        <p:spPr>
          <a:xfrm flipH="1">
            <a:off x="11277600" y="155964"/>
            <a:ext cx="963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TH, SD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5212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250825"/>
            <a:ext cx="10515600" cy="1349375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en-US" dirty="0" smtClean="0"/>
              <a:t>Scrabble</a:t>
            </a:r>
            <a:endParaRPr lang="en-AU" dirty="0"/>
          </a:p>
        </p:txBody>
      </p:sp>
      <p:sp>
        <p:nvSpPr>
          <p:cNvPr id="5" name="Rectangle 4"/>
          <p:cNvSpPr/>
          <p:nvPr/>
        </p:nvSpPr>
        <p:spPr>
          <a:xfrm>
            <a:off x="4095751" y="1943100"/>
            <a:ext cx="1314450" cy="12573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Rectangle 5"/>
          <p:cNvSpPr/>
          <p:nvPr/>
        </p:nvSpPr>
        <p:spPr>
          <a:xfrm>
            <a:off x="5638802" y="1943100"/>
            <a:ext cx="1314450" cy="12573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Rectangle 6"/>
          <p:cNvSpPr/>
          <p:nvPr/>
        </p:nvSpPr>
        <p:spPr>
          <a:xfrm>
            <a:off x="2552700" y="1943100"/>
            <a:ext cx="1314450" cy="12573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Rectangle 7"/>
          <p:cNvSpPr/>
          <p:nvPr/>
        </p:nvSpPr>
        <p:spPr>
          <a:xfrm>
            <a:off x="7181853" y="1943100"/>
            <a:ext cx="1314450" cy="12573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Rectangle 8"/>
          <p:cNvSpPr/>
          <p:nvPr/>
        </p:nvSpPr>
        <p:spPr>
          <a:xfrm>
            <a:off x="8724904" y="1943100"/>
            <a:ext cx="1314450" cy="12573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Rectangle 9"/>
          <p:cNvSpPr/>
          <p:nvPr/>
        </p:nvSpPr>
        <p:spPr>
          <a:xfrm>
            <a:off x="4114802" y="3676650"/>
            <a:ext cx="1314450" cy="12573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Rectangle 10"/>
          <p:cNvSpPr/>
          <p:nvPr/>
        </p:nvSpPr>
        <p:spPr>
          <a:xfrm>
            <a:off x="5657853" y="3676650"/>
            <a:ext cx="1314450" cy="12573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Rectangle 11"/>
          <p:cNvSpPr/>
          <p:nvPr/>
        </p:nvSpPr>
        <p:spPr>
          <a:xfrm>
            <a:off x="2571751" y="3676650"/>
            <a:ext cx="1314450" cy="12573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Rectangle 12"/>
          <p:cNvSpPr/>
          <p:nvPr/>
        </p:nvSpPr>
        <p:spPr>
          <a:xfrm>
            <a:off x="7200904" y="3676650"/>
            <a:ext cx="1314450" cy="12573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" name="Rectangle 13"/>
          <p:cNvSpPr/>
          <p:nvPr/>
        </p:nvSpPr>
        <p:spPr>
          <a:xfrm>
            <a:off x="8743955" y="3676650"/>
            <a:ext cx="1314450" cy="12573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" name="Rectangle 14"/>
          <p:cNvSpPr/>
          <p:nvPr/>
        </p:nvSpPr>
        <p:spPr>
          <a:xfrm>
            <a:off x="4114802" y="5334000"/>
            <a:ext cx="1314450" cy="12573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" name="Rectangle 15"/>
          <p:cNvSpPr/>
          <p:nvPr/>
        </p:nvSpPr>
        <p:spPr>
          <a:xfrm>
            <a:off x="5657853" y="5334000"/>
            <a:ext cx="1314450" cy="12573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" name="Rectangle 16"/>
          <p:cNvSpPr/>
          <p:nvPr/>
        </p:nvSpPr>
        <p:spPr>
          <a:xfrm>
            <a:off x="2571751" y="5334000"/>
            <a:ext cx="1314450" cy="12573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8" name="Rectangle 17"/>
          <p:cNvSpPr/>
          <p:nvPr/>
        </p:nvSpPr>
        <p:spPr>
          <a:xfrm>
            <a:off x="7200904" y="5334000"/>
            <a:ext cx="1314450" cy="12573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9" name="Rectangle 18"/>
          <p:cNvSpPr/>
          <p:nvPr/>
        </p:nvSpPr>
        <p:spPr>
          <a:xfrm>
            <a:off x="8743955" y="5334000"/>
            <a:ext cx="1314450" cy="12573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0" name="TextBox 19"/>
          <p:cNvSpPr txBox="1"/>
          <p:nvPr/>
        </p:nvSpPr>
        <p:spPr>
          <a:xfrm>
            <a:off x="1905000" y="2419350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</a:t>
            </a:r>
            <a:endParaRPr lang="en-AU" dirty="0"/>
          </a:p>
        </p:txBody>
      </p:sp>
      <p:sp>
        <p:nvSpPr>
          <p:cNvPr id="21" name="TextBox 20"/>
          <p:cNvSpPr txBox="1"/>
          <p:nvPr/>
        </p:nvSpPr>
        <p:spPr>
          <a:xfrm>
            <a:off x="1983756" y="4120634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  <a:r>
              <a:rPr lang="en-US" dirty="0" smtClean="0"/>
              <a:t>.</a:t>
            </a:r>
            <a:endParaRPr lang="en-AU" dirty="0"/>
          </a:p>
        </p:txBody>
      </p:sp>
      <p:sp>
        <p:nvSpPr>
          <p:cNvPr id="22" name="TextBox 21"/>
          <p:cNvSpPr txBox="1"/>
          <p:nvPr/>
        </p:nvSpPr>
        <p:spPr>
          <a:xfrm>
            <a:off x="1975509" y="5821918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  <a:r>
              <a:rPr lang="en-US" dirty="0" smtClean="0"/>
              <a:t>.</a:t>
            </a:r>
            <a:endParaRPr lang="en-AU" dirty="0"/>
          </a:p>
        </p:txBody>
      </p:sp>
      <p:sp>
        <p:nvSpPr>
          <p:cNvPr id="23" name="TextBox 22"/>
          <p:cNvSpPr txBox="1"/>
          <p:nvPr/>
        </p:nvSpPr>
        <p:spPr>
          <a:xfrm flipH="1">
            <a:off x="11277600" y="155964"/>
            <a:ext cx="963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TH, SD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17392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Sand words instructions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Student write 1 word at a time, when shown by staff</a:t>
            </a:r>
          </a:p>
          <a:p>
            <a:r>
              <a:rPr lang="en-AU" dirty="0" smtClean="0"/>
              <a:t>Focusing on letter formation </a:t>
            </a:r>
          </a:p>
          <a:p>
            <a:r>
              <a:rPr lang="en-AU" dirty="0" smtClean="0"/>
              <a:t>May require adult modelling or hand over hand to form letter correctly</a:t>
            </a:r>
            <a:endParaRPr lang="en-AU" dirty="0"/>
          </a:p>
          <a:p>
            <a:r>
              <a:rPr lang="en-AU" dirty="0" smtClean="0"/>
              <a:t>Some students may require words in front of them</a:t>
            </a:r>
          </a:p>
          <a:p>
            <a:r>
              <a:rPr lang="en-AU" dirty="0" smtClean="0"/>
              <a:t>Some students may spell words independently but require more practise with letter formation</a:t>
            </a:r>
          </a:p>
        </p:txBody>
      </p:sp>
    </p:spTree>
    <p:extLst>
      <p:ext uri="{BB962C8B-B14F-4D97-AF65-F5344CB8AC3E}">
        <p14:creationId xmlns:p14="http://schemas.microsoft.com/office/powerpoint/2010/main" val="28495051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5251" y="1866900"/>
            <a:ext cx="3924298" cy="146685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solidFill>
                  <a:schemeClr val="tx1"/>
                </a:solidFill>
                <a:latin typeface="NSWPrintSolid" panose="00000400000000000000" pitchFamily="2" charset="0"/>
              </a:rPr>
              <a:t>flora</a:t>
            </a:r>
            <a:endParaRPr lang="en-AU" sz="6600" dirty="0">
              <a:solidFill>
                <a:schemeClr val="tx1"/>
              </a:solidFill>
              <a:latin typeface="NSWPrintSolid" panose="000004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5252" y="3333750"/>
            <a:ext cx="3924298" cy="146685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solidFill>
                  <a:schemeClr val="tx1"/>
                </a:solidFill>
                <a:latin typeface="NSWPrintSolid" panose="00000400000000000000" pitchFamily="2" charset="0"/>
              </a:rPr>
              <a:t>seaweed</a:t>
            </a:r>
            <a:endParaRPr lang="en-AU" sz="6600" dirty="0">
              <a:solidFill>
                <a:schemeClr val="tx1"/>
              </a:solidFill>
              <a:latin typeface="NSWPrintSolid" panose="000004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5250" y="4800600"/>
            <a:ext cx="3924298" cy="146685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solidFill>
                  <a:schemeClr val="tx1"/>
                </a:solidFill>
                <a:latin typeface="NSWPrintSolid" panose="00000400000000000000" pitchFamily="2" charset="0"/>
              </a:rPr>
              <a:t>Australia</a:t>
            </a:r>
            <a:endParaRPr lang="en-AU" sz="6600" dirty="0">
              <a:solidFill>
                <a:schemeClr val="tx1"/>
              </a:solidFill>
              <a:latin typeface="NSWPrintSolid" panose="000004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019547" y="1866900"/>
            <a:ext cx="3971930" cy="146685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solidFill>
                  <a:schemeClr val="tx1"/>
                </a:solidFill>
                <a:latin typeface="NSWPrintSolid" panose="00000400000000000000" pitchFamily="2" charset="0"/>
              </a:rPr>
              <a:t>sea</a:t>
            </a:r>
            <a:endParaRPr lang="en-AU" sz="6600" dirty="0">
              <a:solidFill>
                <a:schemeClr val="tx1"/>
              </a:solidFill>
              <a:latin typeface="NSWPrintSolid" panose="000004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019548" y="3333750"/>
            <a:ext cx="3971930" cy="146685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solidFill>
                  <a:schemeClr val="tx1"/>
                </a:solidFill>
                <a:latin typeface="NSWPrintSolid" panose="00000400000000000000" pitchFamily="2" charset="0"/>
              </a:rPr>
              <a:t>coral</a:t>
            </a:r>
            <a:endParaRPr lang="en-AU" sz="6600" dirty="0">
              <a:solidFill>
                <a:schemeClr val="tx1"/>
              </a:solidFill>
              <a:latin typeface="NSWPrintSolid" panose="000004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019546" y="4800600"/>
            <a:ext cx="3971930" cy="146685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solidFill>
                  <a:schemeClr val="tx1"/>
                </a:solidFill>
                <a:latin typeface="NSWPrintSolid" panose="00000400000000000000" pitchFamily="2" charset="0"/>
              </a:rPr>
              <a:t>algae</a:t>
            </a:r>
            <a:endParaRPr lang="en-AU" sz="6600" dirty="0">
              <a:solidFill>
                <a:schemeClr val="tx1"/>
              </a:solidFill>
              <a:latin typeface="NSWPrintSolid" panose="000004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991475" y="1866900"/>
            <a:ext cx="4124326" cy="146685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solidFill>
                  <a:schemeClr val="tx1"/>
                </a:solidFill>
                <a:latin typeface="NSWPrintSolid" panose="00000400000000000000" pitchFamily="2" charset="0"/>
              </a:rPr>
              <a:t>earth</a:t>
            </a:r>
            <a:endParaRPr lang="en-AU" sz="6600" dirty="0">
              <a:solidFill>
                <a:schemeClr val="tx1"/>
              </a:solidFill>
              <a:latin typeface="NSWPrintSolid" panose="000004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991476" y="3333750"/>
            <a:ext cx="4124326" cy="146685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solidFill>
                  <a:schemeClr val="tx1"/>
                </a:solidFill>
                <a:latin typeface="NSWPrintSolid" panose="00000400000000000000" pitchFamily="2" charset="0"/>
              </a:rPr>
              <a:t>ocean</a:t>
            </a:r>
            <a:endParaRPr lang="en-AU" sz="6600" dirty="0">
              <a:solidFill>
                <a:schemeClr val="tx1"/>
              </a:solidFill>
              <a:latin typeface="NSWPrintSolid" panose="000004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991474" y="4800600"/>
            <a:ext cx="4124326" cy="146685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solidFill>
                  <a:schemeClr val="tx1"/>
                </a:solidFill>
                <a:latin typeface="NSWPrintSolid" panose="00000400000000000000" pitchFamily="2" charset="0"/>
              </a:rPr>
              <a:t>fauna</a:t>
            </a:r>
            <a:endParaRPr lang="en-AU" sz="6600" dirty="0">
              <a:solidFill>
                <a:schemeClr val="tx1"/>
              </a:solidFill>
              <a:latin typeface="NSWPrintSolid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123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Bingo instructions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Adult reads out words/shows word and students use blocks to cover correct word</a:t>
            </a:r>
          </a:p>
          <a:p>
            <a:r>
              <a:rPr lang="en-AU" smtClean="0"/>
              <a:t>Page </a:t>
            </a:r>
            <a:r>
              <a:rPr lang="en-AU" smtClean="0"/>
              <a:t>11 </a:t>
            </a:r>
            <a:r>
              <a:rPr lang="en-AU" dirty="0" smtClean="0"/>
              <a:t>is an extension for students who can fill-in-the-banks by finding the words on their board</a:t>
            </a:r>
          </a:p>
        </p:txBody>
      </p:sp>
    </p:spTree>
    <p:extLst>
      <p:ext uri="{BB962C8B-B14F-4D97-AF65-F5344CB8AC3E}">
        <p14:creationId xmlns:p14="http://schemas.microsoft.com/office/powerpoint/2010/main" val="34973793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234</Words>
  <Application>Microsoft Office PowerPoint</Application>
  <PresentationFormat>Widescreen</PresentationFormat>
  <Paragraphs>77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Comic Sans MS</vt:lpstr>
      <vt:lpstr>NSWPrintSolid</vt:lpstr>
      <vt:lpstr>Office Theme</vt:lpstr>
      <vt:lpstr>Group Work</vt:lpstr>
      <vt:lpstr>Scrabble instructions</vt:lpstr>
      <vt:lpstr>Scrabble</vt:lpstr>
      <vt:lpstr>Scrabble</vt:lpstr>
      <vt:lpstr>Scrabble</vt:lpstr>
      <vt:lpstr>Scrabble</vt:lpstr>
      <vt:lpstr>Sand words instructions</vt:lpstr>
      <vt:lpstr>PowerPoint Presentation</vt:lpstr>
      <vt:lpstr>Bingo instructions</vt:lpstr>
      <vt:lpstr>BINGO</vt:lpstr>
      <vt:lpstr>BINGO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Scrabble</dc:title>
  <dc:creator>Krystal Lee</dc:creator>
  <cp:lastModifiedBy>Tamara Kudiarskyj-Latham</cp:lastModifiedBy>
  <cp:revision>5</cp:revision>
  <dcterms:created xsi:type="dcterms:W3CDTF">2019-02-21T04:54:36Z</dcterms:created>
  <dcterms:modified xsi:type="dcterms:W3CDTF">2019-07-30T23:57:12Z</dcterms:modified>
</cp:coreProperties>
</file>